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1915" r:id="rId3"/>
    <p:sldId id="1956" r:id="rId4"/>
    <p:sldId id="1925" r:id="rId5"/>
    <p:sldId id="1974" r:id="rId6"/>
    <p:sldId id="1958" r:id="rId7"/>
    <p:sldId id="1957" r:id="rId8"/>
    <p:sldId id="1949" r:id="rId9"/>
    <p:sldId id="1950" r:id="rId10"/>
    <p:sldId id="1975" r:id="rId11"/>
    <p:sldId id="1968" r:id="rId12"/>
    <p:sldId id="1969" r:id="rId13"/>
    <p:sldId id="1970" r:id="rId14"/>
    <p:sldId id="1971" r:id="rId15"/>
    <p:sldId id="1972" r:id="rId16"/>
    <p:sldId id="1976" r:id="rId17"/>
    <p:sldId id="1959" r:id="rId18"/>
    <p:sldId id="1960" r:id="rId19"/>
    <p:sldId id="1961" r:id="rId20"/>
    <p:sldId id="1978" r:id="rId21"/>
    <p:sldId id="1980" r:id="rId22"/>
    <p:sldId id="1977" r:id="rId23"/>
    <p:sldId id="1981" r:id="rId24"/>
    <p:sldId id="1983" r:id="rId25"/>
    <p:sldId id="1984" r:id="rId26"/>
    <p:sldId id="1982" r:id="rId27"/>
    <p:sldId id="1985" r:id="rId28"/>
    <p:sldId id="1986" r:id="rId29"/>
    <p:sldId id="1994" r:id="rId30"/>
    <p:sldId id="1987" r:id="rId31"/>
    <p:sldId id="1995" r:id="rId32"/>
    <p:sldId id="1993" r:id="rId33"/>
    <p:sldId id="1953" r:id="rId34"/>
    <p:sldId id="1964" r:id="rId35"/>
    <p:sldId id="1962" r:id="rId36"/>
    <p:sldId id="1996" r:id="rId37"/>
    <p:sldId id="1963" r:id="rId38"/>
    <p:sldId id="189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5DEEAD9-0CBA-1C4C-863D-4FD5E7659D8F}">
          <p14:sldIdLst>
            <p14:sldId id="256"/>
            <p14:sldId id="1915"/>
            <p14:sldId id="1956"/>
            <p14:sldId id="1925"/>
            <p14:sldId id="1974"/>
            <p14:sldId id="1958"/>
            <p14:sldId id="1957"/>
            <p14:sldId id="1949"/>
            <p14:sldId id="1950"/>
            <p14:sldId id="1975"/>
            <p14:sldId id="1968"/>
            <p14:sldId id="1969"/>
            <p14:sldId id="1970"/>
            <p14:sldId id="1971"/>
            <p14:sldId id="1972"/>
            <p14:sldId id="1976"/>
            <p14:sldId id="1959"/>
            <p14:sldId id="1960"/>
            <p14:sldId id="1961"/>
            <p14:sldId id="1978"/>
            <p14:sldId id="1980"/>
            <p14:sldId id="1977"/>
            <p14:sldId id="1981"/>
            <p14:sldId id="1983"/>
            <p14:sldId id="1984"/>
            <p14:sldId id="1982"/>
            <p14:sldId id="1985"/>
            <p14:sldId id="1986"/>
            <p14:sldId id="1994"/>
            <p14:sldId id="1987"/>
            <p14:sldId id="1995"/>
            <p14:sldId id="1993"/>
            <p14:sldId id="1953"/>
            <p14:sldId id="1964"/>
            <p14:sldId id="1962"/>
            <p14:sldId id="1996"/>
            <p14:sldId id="1963"/>
            <p14:sldId id="189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668"/>
    <a:srgbClr val="03896C"/>
    <a:srgbClr val="2C9A82"/>
    <a:srgbClr val="008567"/>
    <a:srgbClr val="5EB3A0"/>
    <a:srgbClr val="3CA28B"/>
    <a:srgbClr val="00896C"/>
    <a:srgbClr val="A5A5A5"/>
    <a:srgbClr val="93CDB6"/>
    <a:srgbClr val="418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65" autoAdjust="0"/>
    <p:restoredTop sz="89414" autoAdjust="0"/>
  </p:normalViewPr>
  <p:slideViewPr>
    <p:cSldViewPr snapToGrid="0" snapToObjects="1" showGuides="1">
      <p:cViewPr varScale="1">
        <p:scale>
          <a:sx n="116" d="100"/>
          <a:sy n="116" d="100"/>
        </p:scale>
        <p:origin x="1008"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E06A21-A7B1-9141-AEAB-1FF0B18CA3CC}"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zh-CN" altLang="en-US"/>
        </a:p>
      </dgm:t>
    </dgm:pt>
    <dgm:pt modelId="{0244AA41-362B-9E4C-A2C0-8CB8EEEC13BA}">
      <dgm:prSet/>
      <dgm:spPr/>
      <dgm:t>
        <a:bodyPr/>
        <a:lstStyle/>
        <a:p>
          <a:r>
            <a:rPr lang="zh-CN" altLang="en-US" dirty="0"/>
            <a:t>问题</a:t>
          </a:r>
          <a:endParaRPr lang="zh-CN" dirty="0"/>
        </a:p>
      </dgm:t>
    </dgm:pt>
    <dgm:pt modelId="{9CDE3CA0-1D44-C04E-A01C-CC6CF4ECB2E2}" type="parTrans" cxnId="{48D0CAB9-4B35-004A-B878-CD46B8551DFA}">
      <dgm:prSet/>
      <dgm:spPr/>
      <dgm:t>
        <a:bodyPr/>
        <a:lstStyle/>
        <a:p>
          <a:endParaRPr lang="zh-CN" altLang="en-US"/>
        </a:p>
      </dgm:t>
    </dgm:pt>
    <dgm:pt modelId="{7BA0FCE2-DB1D-2C41-BA5B-B3A24CE90373}" type="sibTrans" cxnId="{48D0CAB9-4B35-004A-B878-CD46B8551DFA}">
      <dgm:prSet/>
      <dgm:spPr/>
      <dgm:t>
        <a:bodyPr/>
        <a:lstStyle/>
        <a:p>
          <a:endParaRPr lang="zh-CN" altLang="en-US"/>
        </a:p>
      </dgm:t>
    </dgm:pt>
    <dgm:pt modelId="{823C1FEF-FE71-B84E-A90B-88302E750938}">
      <dgm:prSet/>
      <dgm:spPr/>
      <dgm:t>
        <a:bodyPr/>
        <a:lstStyle/>
        <a:p>
          <a:r>
            <a:rPr lang="zh-CN" altLang="en-US" dirty="0"/>
            <a:t>分析</a:t>
          </a:r>
          <a:endParaRPr lang="zh-CN" dirty="0"/>
        </a:p>
      </dgm:t>
    </dgm:pt>
    <dgm:pt modelId="{642DDB53-0253-324A-A881-994BAC9FECF4}" type="parTrans" cxnId="{24AF0743-56CA-C342-8514-C435DE9A1CA4}">
      <dgm:prSet/>
      <dgm:spPr/>
      <dgm:t>
        <a:bodyPr/>
        <a:lstStyle/>
        <a:p>
          <a:endParaRPr lang="zh-CN" altLang="en-US"/>
        </a:p>
      </dgm:t>
    </dgm:pt>
    <dgm:pt modelId="{CC818711-1127-4C40-B1FB-55A59EB7ABE2}" type="sibTrans" cxnId="{24AF0743-56CA-C342-8514-C435DE9A1CA4}">
      <dgm:prSet/>
      <dgm:spPr/>
      <dgm:t>
        <a:bodyPr/>
        <a:lstStyle/>
        <a:p>
          <a:endParaRPr lang="zh-CN" altLang="en-US"/>
        </a:p>
      </dgm:t>
    </dgm:pt>
    <dgm:pt modelId="{683EEA43-CF9E-6F44-98F9-B1FDFA52B088}">
      <dgm:prSet/>
      <dgm:spPr/>
      <dgm:t>
        <a:bodyPr/>
        <a:lstStyle/>
        <a:p>
          <a:r>
            <a:rPr lang="zh-CN" altLang="en-US" b="0" dirty="0"/>
            <a:t>解决</a:t>
          </a:r>
          <a:endParaRPr lang="zh-CN" b="0" dirty="0"/>
        </a:p>
      </dgm:t>
    </dgm:pt>
    <dgm:pt modelId="{5CAA12AD-791B-D944-8FB6-B37C9E945498}" type="parTrans" cxnId="{3FCFCCF4-AE03-C643-952C-9C4D2E1522E9}">
      <dgm:prSet/>
      <dgm:spPr/>
      <dgm:t>
        <a:bodyPr/>
        <a:lstStyle/>
        <a:p>
          <a:endParaRPr lang="zh-CN" altLang="en-US"/>
        </a:p>
      </dgm:t>
    </dgm:pt>
    <dgm:pt modelId="{F7A9B359-4436-104D-983C-6AF2EC67FBF1}" type="sibTrans" cxnId="{3FCFCCF4-AE03-C643-952C-9C4D2E1522E9}">
      <dgm:prSet/>
      <dgm:spPr/>
      <dgm:t>
        <a:bodyPr/>
        <a:lstStyle/>
        <a:p>
          <a:endParaRPr lang="zh-CN" altLang="en-US"/>
        </a:p>
      </dgm:t>
    </dgm:pt>
    <dgm:pt modelId="{520FA108-14CC-E64C-B2DE-633C57B1CAB3}">
      <dgm:prSet/>
      <dgm:spPr/>
      <dgm:t>
        <a:bodyPr/>
        <a:lstStyle/>
        <a:p>
          <a:r>
            <a:rPr lang="en-US" altLang="zh-CN" b="0" dirty="0"/>
            <a:t>Redis</a:t>
          </a:r>
          <a:r>
            <a:rPr lang="zh-CN" altLang="en-US" b="0" dirty="0"/>
            <a:t>分布式锁</a:t>
          </a:r>
          <a:endParaRPr lang="zh-CN" b="0" dirty="0"/>
        </a:p>
      </dgm:t>
    </dgm:pt>
    <dgm:pt modelId="{24DCDC69-145C-5840-B065-7D958905039D}" type="parTrans" cxnId="{65D36909-F7C2-6040-A573-540DC13F9402}">
      <dgm:prSet/>
      <dgm:spPr/>
      <dgm:t>
        <a:bodyPr/>
        <a:lstStyle/>
        <a:p>
          <a:endParaRPr lang="zh-CN" altLang="en-US"/>
        </a:p>
      </dgm:t>
    </dgm:pt>
    <dgm:pt modelId="{625E894D-2F63-4C4B-B960-8019A0DD7245}" type="sibTrans" cxnId="{65D36909-F7C2-6040-A573-540DC13F9402}">
      <dgm:prSet/>
      <dgm:spPr/>
      <dgm:t>
        <a:bodyPr/>
        <a:lstStyle/>
        <a:p>
          <a:endParaRPr lang="zh-CN" altLang="en-US"/>
        </a:p>
      </dgm:t>
    </dgm:pt>
    <dgm:pt modelId="{649B272A-666D-6D4F-B639-B3A0E1CDA34A}" type="pres">
      <dgm:prSet presAssocID="{02E06A21-A7B1-9141-AEAB-1FF0B18CA3CC}" presName="linear" presStyleCnt="0">
        <dgm:presLayoutVars>
          <dgm:animLvl val="lvl"/>
          <dgm:resizeHandles val="exact"/>
        </dgm:presLayoutVars>
      </dgm:prSet>
      <dgm:spPr/>
    </dgm:pt>
    <dgm:pt modelId="{F1D3C051-3A62-1048-983C-2730675DC8C4}" type="pres">
      <dgm:prSet presAssocID="{0244AA41-362B-9E4C-A2C0-8CB8EEEC13BA}" presName="parentText" presStyleLbl="node1" presStyleIdx="0" presStyleCnt="4" custScaleY="70993">
        <dgm:presLayoutVars>
          <dgm:chMax val="0"/>
          <dgm:bulletEnabled val="1"/>
        </dgm:presLayoutVars>
      </dgm:prSet>
      <dgm:spPr/>
    </dgm:pt>
    <dgm:pt modelId="{A6F13066-7110-E34D-BE31-C37217348F5B}" type="pres">
      <dgm:prSet presAssocID="{7BA0FCE2-DB1D-2C41-BA5B-B3A24CE90373}" presName="spacer" presStyleCnt="0"/>
      <dgm:spPr/>
    </dgm:pt>
    <dgm:pt modelId="{68CB3219-E0F2-AB46-90F4-14E9BFBFE1E8}" type="pres">
      <dgm:prSet presAssocID="{823C1FEF-FE71-B84E-A90B-88302E750938}" presName="parentText" presStyleLbl="node1" presStyleIdx="1" presStyleCnt="4" custScaleY="71087">
        <dgm:presLayoutVars>
          <dgm:chMax val="0"/>
          <dgm:bulletEnabled val="1"/>
        </dgm:presLayoutVars>
      </dgm:prSet>
      <dgm:spPr/>
    </dgm:pt>
    <dgm:pt modelId="{97980D98-281C-8947-987D-461A31CF6119}" type="pres">
      <dgm:prSet presAssocID="{CC818711-1127-4C40-B1FB-55A59EB7ABE2}" presName="spacer" presStyleCnt="0"/>
      <dgm:spPr/>
    </dgm:pt>
    <dgm:pt modelId="{7A6F839C-E893-2143-A16B-293B89864CC7}" type="pres">
      <dgm:prSet presAssocID="{683EEA43-CF9E-6F44-98F9-B1FDFA52B088}" presName="parentText" presStyleLbl="node1" presStyleIdx="2" presStyleCnt="4" custScaleY="71118">
        <dgm:presLayoutVars>
          <dgm:chMax val="0"/>
          <dgm:bulletEnabled val="1"/>
        </dgm:presLayoutVars>
      </dgm:prSet>
      <dgm:spPr/>
    </dgm:pt>
    <dgm:pt modelId="{BADDCC55-F2C2-2F46-9F5A-69B30706C8D1}" type="pres">
      <dgm:prSet presAssocID="{F7A9B359-4436-104D-983C-6AF2EC67FBF1}" presName="spacer" presStyleCnt="0"/>
      <dgm:spPr/>
    </dgm:pt>
    <dgm:pt modelId="{5FAC3E0D-3BDE-7441-9776-3B70C6A441BB}" type="pres">
      <dgm:prSet presAssocID="{520FA108-14CC-E64C-B2DE-633C57B1CAB3}" presName="parentText" presStyleLbl="node1" presStyleIdx="3" presStyleCnt="4" custScaleY="71118" custLinFactNeighborX="-114">
        <dgm:presLayoutVars>
          <dgm:chMax val="0"/>
          <dgm:bulletEnabled val="1"/>
        </dgm:presLayoutVars>
      </dgm:prSet>
      <dgm:spPr/>
    </dgm:pt>
  </dgm:ptLst>
  <dgm:cxnLst>
    <dgm:cxn modelId="{65D36909-F7C2-6040-A573-540DC13F9402}" srcId="{02E06A21-A7B1-9141-AEAB-1FF0B18CA3CC}" destId="{520FA108-14CC-E64C-B2DE-633C57B1CAB3}" srcOrd="3" destOrd="0" parTransId="{24DCDC69-145C-5840-B065-7D958905039D}" sibTransId="{625E894D-2F63-4C4B-B960-8019A0DD7245}"/>
    <dgm:cxn modelId="{02050922-E4C7-9A41-BB32-C90AA7F2F9AE}" type="presOf" srcId="{02E06A21-A7B1-9141-AEAB-1FF0B18CA3CC}" destId="{649B272A-666D-6D4F-B639-B3A0E1CDA34A}" srcOrd="0" destOrd="0" presId="urn:microsoft.com/office/officeart/2005/8/layout/vList2"/>
    <dgm:cxn modelId="{24AF0743-56CA-C342-8514-C435DE9A1CA4}" srcId="{02E06A21-A7B1-9141-AEAB-1FF0B18CA3CC}" destId="{823C1FEF-FE71-B84E-A90B-88302E750938}" srcOrd="1" destOrd="0" parTransId="{642DDB53-0253-324A-A881-994BAC9FECF4}" sibTransId="{CC818711-1127-4C40-B1FB-55A59EB7ABE2}"/>
    <dgm:cxn modelId="{DEBE2B4E-13A7-5C4B-A4F5-3857B0039F2F}" type="presOf" srcId="{683EEA43-CF9E-6F44-98F9-B1FDFA52B088}" destId="{7A6F839C-E893-2143-A16B-293B89864CC7}" srcOrd="0" destOrd="0" presId="urn:microsoft.com/office/officeart/2005/8/layout/vList2"/>
    <dgm:cxn modelId="{B7574379-B863-7A4F-B230-02B932B63CCC}" type="presOf" srcId="{823C1FEF-FE71-B84E-A90B-88302E750938}" destId="{68CB3219-E0F2-AB46-90F4-14E9BFBFE1E8}" srcOrd="0" destOrd="0" presId="urn:microsoft.com/office/officeart/2005/8/layout/vList2"/>
    <dgm:cxn modelId="{21105F9E-B477-7D43-8D4D-C702A1ADA93A}" type="presOf" srcId="{520FA108-14CC-E64C-B2DE-633C57B1CAB3}" destId="{5FAC3E0D-3BDE-7441-9776-3B70C6A441BB}" srcOrd="0" destOrd="0" presId="urn:microsoft.com/office/officeart/2005/8/layout/vList2"/>
    <dgm:cxn modelId="{F7685BB3-08C4-9743-91DE-C84B98F5B701}" type="presOf" srcId="{0244AA41-362B-9E4C-A2C0-8CB8EEEC13BA}" destId="{F1D3C051-3A62-1048-983C-2730675DC8C4}" srcOrd="0" destOrd="0" presId="urn:microsoft.com/office/officeart/2005/8/layout/vList2"/>
    <dgm:cxn modelId="{48D0CAB9-4B35-004A-B878-CD46B8551DFA}" srcId="{02E06A21-A7B1-9141-AEAB-1FF0B18CA3CC}" destId="{0244AA41-362B-9E4C-A2C0-8CB8EEEC13BA}" srcOrd="0" destOrd="0" parTransId="{9CDE3CA0-1D44-C04E-A01C-CC6CF4ECB2E2}" sibTransId="{7BA0FCE2-DB1D-2C41-BA5B-B3A24CE90373}"/>
    <dgm:cxn modelId="{3FCFCCF4-AE03-C643-952C-9C4D2E1522E9}" srcId="{02E06A21-A7B1-9141-AEAB-1FF0B18CA3CC}" destId="{683EEA43-CF9E-6F44-98F9-B1FDFA52B088}" srcOrd="2" destOrd="0" parTransId="{5CAA12AD-791B-D944-8FB6-B37C9E945498}" sibTransId="{F7A9B359-4436-104D-983C-6AF2EC67FBF1}"/>
    <dgm:cxn modelId="{A2F916FD-981B-0645-A384-1B7FE0569BD1}" type="presParOf" srcId="{649B272A-666D-6D4F-B639-B3A0E1CDA34A}" destId="{F1D3C051-3A62-1048-983C-2730675DC8C4}" srcOrd="0" destOrd="0" presId="urn:microsoft.com/office/officeart/2005/8/layout/vList2"/>
    <dgm:cxn modelId="{16212BC9-AE0E-0B4E-BE26-CAB8D075BFA8}" type="presParOf" srcId="{649B272A-666D-6D4F-B639-B3A0E1CDA34A}" destId="{A6F13066-7110-E34D-BE31-C37217348F5B}" srcOrd="1" destOrd="0" presId="urn:microsoft.com/office/officeart/2005/8/layout/vList2"/>
    <dgm:cxn modelId="{ACCBD9D7-343F-DC4A-940C-9AE2A8C174D2}" type="presParOf" srcId="{649B272A-666D-6D4F-B639-B3A0E1CDA34A}" destId="{68CB3219-E0F2-AB46-90F4-14E9BFBFE1E8}" srcOrd="2" destOrd="0" presId="urn:microsoft.com/office/officeart/2005/8/layout/vList2"/>
    <dgm:cxn modelId="{B6BCD702-2846-0549-9918-74FC4AA66772}" type="presParOf" srcId="{649B272A-666D-6D4F-B639-B3A0E1CDA34A}" destId="{97980D98-281C-8947-987D-461A31CF6119}" srcOrd="3" destOrd="0" presId="urn:microsoft.com/office/officeart/2005/8/layout/vList2"/>
    <dgm:cxn modelId="{4AD1797E-4A6F-084C-9925-ACFD2694FE1C}" type="presParOf" srcId="{649B272A-666D-6D4F-B639-B3A0E1CDA34A}" destId="{7A6F839C-E893-2143-A16B-293B89864CC7}" srcOrd="4" destOrd="0" presId="urn:microsoft.com/office/officeart/2005/8/layout/vList2"/>
    <dgm:cxn modelId="{243645BD-D09C-9549-BC9D-5BF7D78E843B}" type="presParOf" srcId="{649B272A-666D-6D4F-B639-B3A0E1CDA34A}" destId="{BADDCC55-F2C2-2F46-9F5A-69B30706C8D1}" srcOrd="5" destOrd="0" presId="urn:microsoft.com/office/officeart/2005/8/layout/vList2"/>
    <dgm:cxn modelId="{5C73F951-C61E-3249-8B01-35FF80548855}" type="presParOf" srcId="{649B272A-666D-6D4F-B639-B3A0E1CDA34A}" destId="{5FAC3E0D-3BDE-7441-9776-3B70C6A441B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3C051-3A62-1048-983C-2730675DC8C4}">
      <dsp:nvSpPr>
        <dsp:cNvPr id="0" name=""/>
        <dsp:cNvSpPr/>
      </dsp:nvSpPr>
      <dsp:spPr>
        <a:xfrm>
          <a:off x="0" y="10891"/>
          <a:ext cx="10515600" cy="836432"/>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问题</a:t>
          </a:r>
        </a:p>
      </dsp:txBody>
      <dsp:txXfrm>
        <a:off x="40831" y="51722"/>
        <a:ext cx="10433938" cy="754770"/>
      </dsp:txXfrm>
    </dsp:sp>
    <dsp:sp modelId="{68CB3219-E0F2-AB46-90F4-14E9BFBFE1E8}">
      <dsp:nvSpPr>
        <dsp:cNvPr id="0" name=""/>
        <dsp:cNvSpPr/>
      </dsp:nvSpPr>
      <dsp:spPr>
        <a:xfrm>
          <a:off x="0" y="956764"/>
          <a:ext cx="10515600" cy="837539"/>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kern="1200" dirty="0"/>
            <a:t>分析</a:t>
          </a:r>
        </a:p>
      </dsp:txBody>
      <dsp:txXfrm>
        <a:off x="40885" y="997649"/>
        <a:ext cx="10433830" cy="755769"/>
      </dsp:txXfrm>
    </dsp:sp>
    <dsp:sp modelId="{7A6F839C-E893-2143-A16B-293B89864CC7}">
      <dsp:nvSpPr>
        <dsp:cNvPr id="0" name=""/>
        <dsp:cNvSpPr/>
      </dsp:nvSpPr>
      <dsp:spPr>
        <a:xfrm>
          <a:off x="0" y="1903744"/>
          <a:ext cx="10515600" cy="8379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zh-CN" altLang="en-US" sz="2700" b="0" kern="1200" dirty="0"/>
            <a:t>解决</a:t>
          </a:r>
        </a:p>
      </dsp:txBody>
      <dsp:txXfrm>
        <a:off x="40903" y="1944647"/>
        <a:ext cx="10433794" cy="756099"/>
      </dsp:txXfrm>
    </dsp:sp>
    <dsp:sp modelId="{5FAC3E0D-3BDE-7441-9776-3B70C6A441BB}">
      <dsp:nvSpPr>
        <dsp:cNvPr id="0" name=""/>
        <dsp:cNvSpPr/>
      </dsp:nvSpPr>
      <dsp:spPr>
        <a:xfrm>
          <a:off x="0" y="2851089"/>
          <a:ext cx="10515600" cy="8379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altLang="zh-CN" sz="2700" b="0" kern="1200" dirty="0"/>
            <a:t>Redis</a:t>
          </a:r>
          <a:r>
            <a:rPr lang="zh-CN" altLang="en-US" sz="2700" b="0" kern="1200" dirty="0"/>
            <a:t>分布式锁</a:t>
          </a:r>
          <a:endParaRPr lang="zh-CN" sz="2700" b="0" kern="1200" dirty="0"/>
        </a:p>
      </dsp:txBody>
      <dsp:txXfrm>
        <a:off x="40903" y="2891992"/>
        <a:ext cx="10433794" cy="7560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70FD6-3A0F-4BBA-BF62-BE978FCF9D44}" type="datetimeFigureOut">
              <a:rPr lang="zh-CN" altLang="en-US" smtClean="0"/>
              <a:t>2020/4/17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26F4EC-D103-4545-8187-B5E200590958}" type="slidenum">
              <a:rPr lang="zh-CN" altLang="en-US" smtClean="0"/>
              <a:t>‹#›</a:t>
            </a:fld>
            <a:endParaRPr lang="zh-CN" altLang="en-US"/>
          </a:p>
        </p:txBody>
      </p:sp>
    </p:spTree>
    <p:extLst>
      <p:ext uri="{BB962C8B-B14F-4D97-AF65-F5344CB8AC3E}">
        <p14:creationId xmlns:p14="http://schemas.microsoft.com/office/powerpoint/2010/main" val="224552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4</a:t>
            </a:fld>
            <a:endParaRPr lang="zh-CN" altLang="en-US"/>
          </a:p>
        </p:txBody>
      </p:sp>
    </p:spTree>
    <p:extLst>
      <p:ext uri="{BB962C8B-B14F-4D97-AF65-F5344CB8AC3E}">
        <p14:creationId xmlns:p14="http://schemas.microsoft.com/office/powerpoint/2010/main" val="3288827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21</a:t>
            </a:fld>
            <a:endParaRPr lang="zh-CN" altLang="en-US"/>
          </a:p>
        </p:txBody>
      </p:sp>
    </p:spTree>
    <p:extLst>
      <p:ext uri="{BB962C8B-B14F-4D97-AF65-F5344CB8AC3E}">
        <p14:creationId xmlns:p14="http://schemas.microsoft.com/office/powerpoint/2010/main" val="972704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22</a:t>
            </a:fld>
            <a:endParaRPr lang="zh-CN" altLang="en-US"/>
          </a:p>
        </p:txBody>
      </p:sp>
    </p:spTree>
    <p:extLst>
      <p:ext uri="{BB962C8B-B14F-4D97-AF65-F5344CB8AC3E}">
        <p14:creationId xmlns:p14="http://schemas.microsoft.com/office/powerpoint/2010/main" val="26276245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23</a:t>
            </a:fld>
            <a:endParaRPr lang="zh-CN" altLang="en-US"/>
          </a:p>
        </p:txBody>
      </p:sp>
    </p:spTree>
    <p:extLst>
      <p:ext uri="{BB962C8B-B14F-4D97-AF65-F5344CB8AC3E}">
        <p14:creationId xmlns:p14="http://schemas.microsoft.com/office/powerpoint/2010/main" val="163477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24</a:t>
            </a:fld>
            <a:endParaRPr lang="zh-CN" altLang="en-US"/>
          </a:p>
        </p:txBody>
      </p:sp>
    </p:spTree>
    <p:extLst>
      <p:ext uri="{BB962C8B-B14F-4D97-AF65-F5344CB8AC3E}">
        <p14:creationId xmlns:p14="http://schemas.microsoft.com/office/powerpoint/2010/main" val="1969796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25</a:t>
            </a:fld>
            <a:endParaRPr lang="zh-CN" altLang="en-US"/>
          </a:p>
        </p:txBody>
      </p:sp>
    </p:spTree>
    <p:extLst>
      <p:ext uri="{BB962C8B-B14F-4D97-AF65-F5344CB8AC3E}">
        <p14:creationId xmlns:p14="http://schemas.microsoft.com/office/powerpoint/2010/main" val="3131266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26</a:t>
            </a:fld>
            <a:endParaRPr lang="zh-CN" altLang="en-US"/>
          </a:p>
        </p:txBody>
      </p:sp>
    </p:spTree>
    <p:extLst>
      <p:ext uri="{BB962C8B-B14F-4D97-AF65-F5344CB8AC3E}">
        <p14:creationId xmlns:p14="http://schemas.microsoft.com/office/powerpoint/2010/main" val="1307970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27</a:t>
            </a:fld>
            <a:endParaRPr lang="zh-CN" altLang="en-US"/>
          </a:p>
        </p:txBody>
      </p:sp>
    </p:spTree>
    <p:extLst>
      <p:ext uri="{BB962C8B-B14F-4D97-AF65-F5344CB8AC3E}">
        <p14:creationId xmlns:p14="http://schemas.microsoft.com/office/powerpoint/2010/main" val="3648987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28</a:t>
            </a:fld>
            <a:endParaRPr lang="zh-CN" altLang="en-US"/>
          </a:p>
        </p:txBody>
      </p:sp>
    </p:spTree>
    <p:extLst>
      <p:ext uri="{BB962C8B-B14F-4D97-AF65-F5344CB8AC3E}">
        <p14:creationId xmlns:p14="http://schemas.microsoft.com/office/powerpoint/2010/main" val="2834986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29</a:t>
            </a:fld>
            <a:endParaRPr lang="zh-CN" altLang="en-US"/>
          </a:p>
        </p:txBody>
      </p:sp>
    </p:spTree>
    <p:extLst>
      <p:ext uri="{BB962C8B-B14F-4D97-AF65-F5344CB8AC3E}">
        <p14:creationId xmlns:p14="http://schemas.microsoft.com/office/powerpoint/2010/main" val="282590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30</a:t>
            </a:fld>
            <a:endParaRPr lang="zh-CN" altLang="en-US"/>
          </a:p>
        </p:txBody>
      </p:sp>
    </p:spTree>
    <p:extLst>
      <p:ext uri="{BB962C8B-B14F-4D97-AF65-F5344CB8AC3E}">
        <p14:creationId xmlns:p14="http://schemas.microsoft.com/office/powerpoint/2010/main" val="198399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6</a:t>
            </a:fld>
            <a:endParaRPr lang="zh-CN" altLang="en-US"/>
          </a:p>
        </p:txBody>
      </p:sp>
    </p:spTree>
    <p:extLst>
      <p:ext uri="{BB962C8B-B14F-4D97-AF65-F5344CB8AC3E}">
        <p14:creationId xmlns:p14="http://schemas.microsoft.com/office/powerpoint/2010/main" val="25394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31</a:t>
            </a:fld>
            <a:endParaRPr lang="zh-CN" altLang="en-US"/>
          </a:p>
        </p:txBody>
      </p:sp>
    </p:spTree>
    <p:extLst>
      <p:ext uri="{BB962C8B-B14F-4D97-AF65-F5344CB8AC3E}">
        <p14:creationId xmlns:p14="http://schemas.microsoft.com/office/powerpoint/2010/main" val="21437160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32</a:t>
            </a:fld>
            <a:endParaRPr lang="zh-CN" altLang="en-US"/>
          </a:p>
        </p:txBody>
      </p:sp>
    </p:spTree>
    <p:extLst>
      <p:ext uri="{BB962C8B-B14F-4D97-AF65-F5344CB8AC3E}">
        <p14:creationId xmlns:p14="http://schemas.microsoft.com/office/powerpoint/2010/main" val="25762143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33</a:t>
            </a:fld>
            <a:endParaRPr lang="zh-CN" altLang="en-US"/>
          </a:p>
        </p:txBody>
      </p:sp>
    </p:spTree>
    <p:extLst>
      <p:ext uri="{BB962C8B-B14F-4D97-AF65-F5344CB8AC3E}">
        <p14:creationId xmlns:p14="http://schemas.microsoft.com/office/powerpoint/2010/main" val="17668311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34</a:t>
            </a:fld>
            <a:endParaRPr lang="zh-CN" altLang="en-US"/>
          </a:p>
        </p:txBody>
      </p:sp>
    </p:spTree>
    <p:extLst>
      <p:ext uri="{BB962C8B-B14F-4D97-AF65-F5344CB8AC3E}">
        <p14:creationId xmlns:p14="http://schemas.microsoft.com/office/powerpoint/2010/main" val="4168354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35</a:t>
            </a:fld>
            <a:endParaRPr lang="zh-CN" altLang="en-US"/>
          </a:p>
        </p:txBody>
      </p:sp>
    </p:spTree>
    <p:extLst>
      <p:ext uri="{BB962C8B-B14F-4D97-AF65-F5344CB8AC3E}">
        <p14:creationId xmlns:p14="http://schemas.microsoft.com/office/powerpoint/2010/main" val="220009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36</a:t>
            </a:fld>
            <a:endParaRPr lang="zh-CN" altLang="en-US"/>
          </a:p>
        </p:txBody>
      </p:sp>
    </p:spTree>
    <p:extLst>
      <p:ext uri="{BB962C8B-B14F-4D97-AF65-F5344CB8AC3E}">
        <p14:creationId xmlns:p14="http://schemas.microsoft.com/office/powerpoint/2010/main" val="3824374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37</a:t>
            </a:fld>
            <a:endParaRPr lang="zh-CN" altLang="en-US"/>
          </a:p>
        </p:txBody>
      </p:sp>
    </p:spTree>
    <p:extLst>
      <p:ext uri="{BB962C8B-B14F-4D97-AF65-F5344CB8AC3E}">
        <p14:creationId xmlns:p14="http://schemas.microsoft.com/office/powerpoint/2010/main" val="1815745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8</a:t>
            </a:fld>
            <a:endParaRPr lang="zh-CN" altLang="en-US"/>
          </a:p>
        </p:txBody>
      </p:sp>
    </p:spTree>
    <p:extLst>
      <p:ext uri="{BB962C8B-B14F-4D97-AF65-F5344CB8AC3E}">
        <p14:creationId xmlns:p14="http://schemas.microsoft.com/office/powerpoint/2010/main" val="3055551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9</a:t>
            </a:fld>
            <a:endParaRPr lang="zh-CN" altLang="en-US"/>
          </a:p>
        </p:txBody>
      </p:sp>
    </p:spTree>
    <p:extLst>
      <p:ext uri="{BB962C8B-B14F-4D97-AF65-F5344CB8AC3E}">
        <p14:creationId xmlns:p14="http://schemas.microsoft.com/office/powerpoint/2010/main" val="22237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11</a:t>
            </a:fld>
            <a:endParaRPr lang="zh-CN" altLang="en-US"/>
          </a:p>
        </p:txBody>
      </p:sp>
    </p:spTree>
    <p:extLst>
      <p:ext uri="{BB962C8B-B14F-4D97-AF65-F5344CB8AC3E}">
        <p14:creationId xmlns:p14="http://schemas.microsoft.com/office/powerpoint/2010/main" val="3304664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12</a:t>
            </a:fld>
            <a:endParaRPr lang="zh-CN" altLang="en-US"/>
          </a:p>
        </p:txBody>
      </p:sp>
    </p:spTree>
    <p:extLst>
      <p:ext uri="{BB962C8B-B14F-4D97-AF65-F5344CB8AC3E}">
        <p14:creationId xmlns:p14="http://schemas.microsoft.com/office/powerpoint/2010/main" val="178921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13</a:t>
            </a:fld>
            <a:endParaRPr lang="zh-CN" altLang="en-US"/>
          </a:p>
        </p:txBody>
      </p:sp>
    </p:spTree>
    <p:extLst>
      <p:ext uri="{BB962C8B-B14F-4D97-AF65-F5344CB8AC3E}">
        <p14:creationId xmlns:p14="http://schemas.microsoft.com/office/powerpoint/2010/main" val="1563713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19</a:t>
            </a:fld>
            <a:endParaRPr lang="zh-CN" altLang="en-US"/>
          </a:p>
        </p:txBody>
      </p:sp>
    </p:spTree>
    <p:extLst>
      <p:ext uri="{BB962C8B-B14F-4D97-AF65-F5344CB8AC3E}">
        <p14:creationId xmlns:p14="http://schemas.microsoft.com/office/powerpoint/2010/main" val="15569475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D26F4EC-D103-4545-8187-B5E200590958}" type="slidenum">
              <a:rPr lang="zh-CN" altLang="en-US" smtClean="0"/>
              <a:t>20</a:t>
            </a:fld>
            <a:endParaRPr lang="zh-CN" altLang="en-US"/>
          </a:p>
        </p:txBody>
      </p:sp>
    </p:spTree>
    <p:extLst>
      <p:ext uri="{BB962C8B-B14F-4D97-AF65-F5344CB8AC3E}">
        <p14:creationId xmlns:p14="http://schemas.microsoft.com/office/powerpoint/2010/main" val="827292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95B4EFB8-63A6-D045-AFD3-996376559EA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C98E639-DBC9-9C41-94A9-204F9DA4BB3A}"/>
              </a:ext>
            </a:extLst>
          </p:cNvPr>
          <p:cNvSpPr>
            <a:spLocks noGrp="1"/>
          </p:cNvSpPr>
          <p:nvPr>
            <p:ph type="ctrTitle"/>
          </p:nvPr>
        </p:nvSpPr>
        <p:spPr>
          <a:xfrm>
            <a:off x="1524000" y="1939925"/>
            <a:ext cx="9144000" cy="2387600"/>
          </a:xfrm>
        </p:spPr>
        <p:txBody>
          <a:bodyPr anchor="ctr">
            <a:normAutofit/>
          </a:bodyPr>
          <a:lstStyle>
            <a:lvl1pPr algn="ctr">
              <a:defRPr sz="6600" spc="300">
                <a:solidFill>
                  <a:schemeClr val="bg1"/>
                </a:solidFill>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副标题 2">
            <a:extLst>
              <a:ext uri="{FF2B5EF4-FFF2-40B4-BE49-F238E27FC236}">
                <a16:creationId xmlns:a16="http://schemas.microsoft.com/office/drawing/2014/main" id="{19890EBC-C741-7142-8F73-B5ED4ED18877}"/>
              </a:ext>
            </a:extLst>
          </p:cNvPr>
          <p:cNvSpPr>
            <a:spLocks noGrp="1"/>
          </p:cNvSpPr>
          <p:nvPr>
            <p:ph type="subTitle" idx="1"/>
          </p:nvPr>
        </p:nvSpPr>
        <p:spPr>
          <a:xfrm>
            <a:off x="1524000" y="5003800"/>
            <a:ext cx="9144000" cy="1352550"/>
          </a:xfrm>
        </p:spPr>
        <p:txBody>
          <a:bodyPr anchor="ctr">
            <a:normAutofit/>
          </a:bodyPr>
          <a:lstStyle>
            <a:lvl1pPr marL="0" indent="0" algn="ctr">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a:extLst>
              <a:ext uri="{FF2B5EF4-FFF2-40B4-BE49-F238E27FC236}">
                <a16:creationId xmlns:a16="http://schemas.microsoft.com/office/drawing/2014/main" id="{BB678CEF-C408-8245-8381-8618896BE8F2}"/>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2020/4/17</a:t>
            </a:fld>
            <a:endParaRPr kumimoji="1" lang="zh-CN" altLang="en-US"/>
          </a:p>
        </p:txBody>
      </p:sp>
      <p:sp>
        <p:nvSpPr>
          <p:cNvPr id="5" name="页脚占位符 4">
            <a:extLst>
              <a:ext uri="{FF2B5EF4-FFF2-40B4-BE49-F238E27FC236}">
                <a16:creationId xmlns:a16="http://schemas.microsoft.com/office/drawing/2014/main" id="{F1F1CC7C-0210-374D-AF61-0D3868712BC1}"/>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A7BB76D1-BD95-7A44-82F1-80E0D173F117}"/>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sp>
        <p:nvSpPr>
          <p:cNvPr id="10" name="矩形 9">
            <a:extLst>
              <a:ext uri="{FF2B5EF4-FFF2-40B4-BE49-F238E27FC236}">
                <a16:creationId xmlns:a16="http://schemas.microsoft.com/office/drawing/2014/main" id="{32E7DFF6-6ACF-4459-8D25-F61B5B2C1A0F}"/>
              </a:ext>
            </a:extLst>
          </p:cNvPr>
          <p:cNvSpPr/>
          <p:nvPr userDrawn="1"/>
        </p:nvSpPr>
        <p:spPr>
          <a:xfrm>
            <a:off x="328961" y="84680"/>
            <a:ext cx="2867722" cy="47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18AFCF9-57A3-4537-9D53-6751E99F4AB2}"/>
              </a:ext>
            </a:extLst>
          </p:cNvPr>
          <p:cNvPicPr>
            <a:picLocks noChangeAspect="1"/>
          </p:cNvPicPr>
          <p:nvPr userDrawn="1"/>
        </p:nvPicPr>
        <p:blipFill>
          <a:blip r:embed="rId3"/>
          <a:stretch>
            <a:fillRect/>
          </a:stretch>
        </p:blipFill>
        <p:spPr>
          <a:xfrm>
            <a:off x="10940239" y="118434"/>
            <a:ext cx="1045740" cy="464086"/>
          </a:xfrm>
          <a:prstGeom prst="rect">
            <a:avLst/>
          </a:prstGeom>
        </p:spPr>
      </p:pic>
    </p:spTree>
    <p:extLst>
      <p:ext uri="{BB962C8B-B14F-4D97-AF65-F5344CB8AC3E}">
        <p14:creationId xmlns:p14="http://schemas.microsoft.com/office/powerpoint/2010/main" val="1011013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A7177A-CC8C-FF48-A631-0DC94CA1F387}"/>
              </a:ext>
            </a:extLst>
          </p:cNvPr>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kumimoji="1" lang="zh-CN" altLang="en-US" dirty="0"/>
              <a:t>单击此处编辑母版标题样式</a:t>
            </a:r>
          </a:p>
        </p:txBody>
      </p:sp>
      <p:sp>
        <p:nvSpPr>
          <p:cNvPr id="3" name="内容占位符 2">
            <a:extLst>
              <a:ext uri="{FF2B5EF4-FFF2-40B4-BE49-F238E27FC236}">
                <a16:creationId xmlns:a16="http://schemas.microsoft.com/office/drawing/2014/main" id="{F63355A8-10F2-7D41-9240-645F3C7D2CC3}"/>
              </a:ext>
            </a:extLst>
          </p:cNvPr>
          <p:cNvSpPr>
            <a:spLocks noGrp="1"/>
          </p:cNvSpPr>
          <p:nvPr>
            <p:ph idx="1" hasCustomPrompt="1"/>
          </p:nvPr>
        </p:nvSpPr>
        <p:spPr/>
        <p:txBody>
          <a:bodyPr/>
          <a:lstStyle>
            <a:lvl1pPr>
              <a:defRPr b="1">
                <a:solidFill>
                  <a:schemeClr val="tx1"/>
                </a:solidFill>
                <a:latin typeface="微软雅黑" panose="020B0503020204020204" pitchFamily="34" charset="-122"/>
                <a:ea typeface="微软雅黑" panose="020B0503020204020204" pitchFamily="34" charset="-122"/>
              </a:defRPr>
            </a:lvl1pPr>
            <a:lvl2pPr>
              <a:defRPr b="1">
                <a:solidFill>
                  <a:schemeClr val="tx1"/>
                </a:solidFill>
                <a:latin typeface="微软雅黑" panose="020B0503020204020204" pitchFamily="34" charset="-122"/>
                <a:ea typeface="微软雅黑" panose="020B0503020204020204" pitchFamily="34" charset="-122"/>
              </a:defRPr>
            </a:lvl2pPr>
            <a:lvl3pPr>
              <a:defRPr b="1">
                <a:solidFill>
                  <a:schemeClr val="tx1"/>
                </a:solidFill>
                <a:latin typeface="微软雅黑" panose="020B0503020204020204" pitchFamily="34" charset="-122"/>
                <a:ea typeface="微软雅黑" panose="020B0503020204020204" pitchFamily="34" charset="-122"/>
              </a:defRPr>
            </a:lvl3pPr>
            <a:lvl4pPr>
              <a:defRPr b="1">
                <a:solidFill>
                  <a:schemeClr val="tx1"/>
                </a:solidFill>
                <a:latin typeface="微软雅黑" panose="020B0503020204020204" pitchFamily="34" charset="-122"/>
                <a:ea typeface="微软雅黑" panose="020B0503020204020204" pitchFamily="34" charset="-122"/>
              </a:defRPr>
            </a:lvl4pPr>
            <a:lvl5pPr>
              <a:defRPr b="1">
                <a:solidFill>
                  <a:schemeClr val="tx1"/>
                </a:solidFill>
                <a:latin typeface="微软雅黑" panose="020B0503020204020204" pitchFamily="34" charset="-122"/>
                <a:ea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83A44AA3-9815-DA45-A0F9-3F4D9C698338}"/>
              </a:ext>
            </a:extLst>
          </p:cNvPr>
          <p:cNvSpPr>
            <a:spLocks noGrp="1"/>
          </p:cNvSpPr>
          <p:nvPr>
            <p:ph type="dt" sz="half" idx="10"/>
          </p:nvPr>
        </p:nvSpPr>
        <p:spPr>
          <a:xfrm>
            <a:off x="838200" y="6356350"/>
            <a:ext cx="2743200" cy="365125"/>
          </a:xfrm>
        </p:spPr>
        <p:txBody>
          <a:bodyPr/>
          <a:lstStyle>
            <a:lvl1pPr>
              <a:defRPr>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2020/4/17</a:t>
            </a:fld>
            <a:endParaRPr kumimoji="1" lang="zh-CN" altLang="en-US"/>
          </a:p>
        </p:txBody>
      </p:sp>
      <p:sp>
        <p:nvSpPr>
          <p:cNvPr id="6" name="灯片编号占位符 5">
            <a:extLst>
              <a:ext uri="{FF2B5EF4-FFF2-40B4-BE49-F238E27FC236}">
                <a16:creationId xmlns:a16="http://schemas.microsoft.com/office/drawing/2014/main" id="{A930C70C-F4DE-A648-883C-2570D8322A97}"/>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spTree>
    <p:extLst>
      <p:ext uri="{BB962C8B-B14F-4D97-AF65-F5344CB8AC3E}">
        <p14:creationId xmlns:p14="http://schemas.microsoft.com/office/powerpoint/2010/main" val="1311404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2B06368-4B11-1B47-8FAE-7618F8B9ACB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内容占位符 2">
            <a:extLst>
              <a:ext uri="{FF2B5EF4-FFF2-40B4-BE49-F238E27FC236}">
                <a16:creationId xmlns:a16="http://schemas.microsoft.com/office/drawing/2014/main" id="{B5C6375C-D9D0-AE42-9745-159341C4CC26}"/>
              </a:ext>
            </a:extLst>
          </p:cNvPr>
          <p:cNvSpPr>
            <a:spLocks noGrp="1"/>
          </p:cNvSpPr>
          <p:nvPr>
            <p:ph idx="1"/>
          </p:nvPr>
        </p:nvSpPr>
        <p:spPr>
          <a:xfrm>
            <a:off x="6135756" y="1838738"/>
            <a:ext cx="4757531" cy="3922644"/>
          </a:xfrm>
        </p:spPr>
        <p:txBody>
          <a:bodyPr anchor="ctr">
            <a:normAutofit/>
          </a:bodyPr>
          <a:lstStyle>
            <a:lvl1pPr algn="ctr">
              <a:defRPr sz="2400">
                <a:solidFill>
                  <a:schemeClr val="bg1"/>
                </a:solidFill>
                <a:latin typeface="微软雅黑" panose="020B0503020204020204" pitchFamily="34" charset="-122"/>
                <a:ea typeface="微软雅黑" panose="020B0503020204020204" pitchFamily="34" charset="-122"/>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dirty="0"/>
              <a:t>编辑母版文本样式
第二级
第三级
第四级
第五级</a:t>
            </a:r>
          </a:p>
        </p:txBody>
      </p:sp>
      <p:sp>
        <p:nvSpPr>
          <p:cNvPr id="5" name="日期占位符 4">
            <a:extLst>
              <a:ext uri="{FF2B5EF4-FFF2-40B4-BE49-F238E27FC236}">
                <a16:creationId xmlns:a16="http://schemas.microsoft.com/office/drawing/2014/main" id="{DE84FF9F-3582-FF45-B1D5-3ADD3D670D48}"/>
              </a:ext>
            </a:extLst>
          </p:cNvPr>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2020/4/17</a:t>
            </a:fld>
            <a:endParaRPr kumimoji="1" lang="zh-CN" altLang="en-US"/>
          </a:p>
        </p:txBody>
      </p:sp>
      <p:sp>
        <p:nvSpPr>
          <p:cNvPr id="6" name="页脚占位符 5">
            <a:extLst>
              <a:ext uri="{FF2B5EF4-FFF2-40B4-BE49-F238E27FC236}">
                <a16:creationId xmlns:a16="http://schemas.microsoft.com/office/drawing/2014/main" id="{A110D316-7B09-9B4C-B752-3122783A6D3B}"/>
              </a:ext>
            </a:extLst>
          </p:cNvPr>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kumimoji="1" lang="zh-CN" altLang="en-US"/>
          </a:p>
        </p:txBody>
      </p:sp>
      <p:sp>
        <p:nvSpPr>
          <p:cNvPr id="7" name="灯片编号占位符 6">
            <a:extLst>
              <a:ext uri="{FF2B5EF4-FFF2-40B4-BE49-F238E27FC236}">
                <a16:creationId xmlns:a16="http://schemas.microsoft.com/office/drawing/2014/main" id="{D82CB2AA-AD91-BC4E-86E8-45AE4911EA08}"/>
              </a:ext>
            </a:extLst>
          </p:cNvPr>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sp>
        <p:nvSpPr>
          <p:cNvPr id="11" name="矩形 10">
            <a:extLst>
              <a:ext uri="{FF2B5EF4-FFF2-40B4-BE49-F238E27FC236}">
                <a16:creationId xmlns:a16="http://schemas.microsoft.com/office/drawing/2014/main" id="{C5C9429A-1F21-4DA2-85F5-D2B5A74F6F2E}"/>
              </a:ext>
            </a:extLst>
          </p:cNvPr>
          <p:cNvSpPr/>
          <p:nvPr userDrawn="1"/>
        </p:nvSpPr>
        <p:spPr>
          <a:xfrm>
            <a:off x="328961" y="84680"/>
            <a:ext cx="2867722" cy="47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7943220-60F6-4F5D-9454-1CFB5613031A}"/>
              </a:ext>
            </a:extLst>
          </p:cNvPr>
          <p:cNvPicPr>
            <a:picLocks noChangeAspect="1"/>
          </p:cNvPicPr>
          <p:nvPr userDrawn="1"/>
        </p:nvPicPr>
        <p:blipFill>
          <a:blip r:embed="rId3"/>
          <a:stretch>
            <a:fillRect/>
          </a:stretch>
        </p:blipFill>
        <p:spPr>
          <a:xfrm>
            <a:off x="10940239" y="118434"/>
            <a:ext cx="1045740" cy="464086"/>
          </a:xfrm>
          <a:prstGeom prst="rect">
            <a:avLst/>
          </a:prstGeom>
        </p:spPr>
      </p:pic>
    </p:spTree>
    <p:extLst>
      <p:ext uri="{BB962C8B-B14F-4D97-AF65-F5344CB8AC3E}">
        <p14:creationId xmlns:p14="http://schemas.microsoft.com/office/powerpoint/2010/main" val="33628446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3AA5B74-01BC-9245-A786-BE8404DABB4B}"/>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725FBE8B-EBCC-41B7-B0AD-497366EA2E7C}"/>
              </a:ext>
            </a:extLst>
          </p:cNvPr>
          <p:cNvSpPr/>
          <p:nvPr userDrawn="1"/>
        </p:nvSpPr>
        <p:spPr>
          <a:xfrm>
            <a:off x="328961" y="84680"/>
            <a:ext cx="2867722" cy="478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 name="标题占位符 1">
            <a:extLst>
              <a:ext uri="{FF2B5EF4-FFF2-40B4-BE49-F238E27FC236}">
                <a16:creationId xmlns:a16="http://schemas.microsoft.com/office/drawing/2014/main" id="{C79CA3AD-CAF5-6A42-A93B-179CCC59BC69}"/>
              </a:ext>
            </a:extLst>
          </p:cNvPr>
          <p:cNvSpPr>
            <a:spLocks noGrp="1"/>
          </p:cNvSpPr>
          <p:nvPr>
            <p:ph type="title"/>
          </p:nvPr>
        </p:nvSpPr>
        <p:spPr>
          <a:xfrm>
            <a:off x="838200" y="365126"/>
            <a:ext cx="10515600" cy="1084534"/>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a16="http://schemas.microsoft.com/office/drawing/2014/main" id="{346EA419-7690-774A-94FC-89A1B6B521B1}"/>
              </a:ext>
            </a:extLst>
          </p:cNvPr>
          <p:cNvSpPr>
            <a:spLocks noGrp="1"/>
          </p:cNvSpPr>
          <p:nvPr>
            <p:ph type="body" idx="1"/>
          </p:nvPr>
        </p:nvSpPr>
        <p:spPr>
          <a:xfrm>
            <a:off x="838200" y="1598341"/>
            <a:ext cx="10515600" cy="4578622"/>
          </a:xfrm>
          <a:prstGeom prst="rect">
            <a:avLst/>
          </a:prstGeom>
        </p:spPr>
        <p:txBody>
          <a:bodyPr vert="horz" lIns="91440" tIns="45720" rIns="91440" bIns="45720" rtlCol="0">
            <a:normAutofit/>
          </a:bodyPr>
          <a:lstStyle/>
          <a:p>
            <a:r>
              <a:rPr kumimoji="1" lang="zh-CN" altLang="en-US" dirty="0"/>
              <a:t>编辑母版文本样式
第二级
第三级
第四级
第五级</a:t>
            </a:r>
          </a:p>
        </p:txBody>
      </p:sp>
      <p:sp>
        <p:nvSpPr>
          <p:cNvPr id="4" name="日期占位符 3">
            <a:extLst>
              <a:ext uri="{FF2B5EF4-FFF2-40B4-BE49-F238E27FC236}">
                <a16:creationId xmlns:a16="http://schemas.microsoft.com/office/drawing/2014/main" id="{CA121636-03B2-4744-92BF-AFFC8AE303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a:solidFill>
                  <a:schemeClr val="tx1">
                    <a:tint val="75000"/>
                  </a:schemeClr>
                </a:solidFill>
                <a:latin typeface="微软雅黑" panose="020B0503020204020204" pitchFamily="34" charset="-122"/>
                <a:ea typeface="微软雅黑" panose="020B0503020204020204" pitchFamily="34" charset="-122"/>
              </a:defRPr>
            </a:lvl1pPr>
          </a:lstStyle>
          <a:p>
            <a:fld id="{A924D44B-FA63-F64E-960F-F87517F0CF8E}" type="datetimeFigureOut">
              <a:rPr kumimoji="1" lang="zh-CN" altLang="en-US" smtClean="0"/>
              <a:pPr/>
              <a:t>2020/4/17</a:t>
            </a:fld>
            <a:endParaRPr kumimoji="1" lang="zh-CN" altLang="en-US"/>
          </a:p>
        </p:txBody>
      </p:sp>
      <p:sp>
        <p:nvSpPr>
          <p:cNvPr id="5" name="页脚占位符 4">
            <a:extLst>
              <a:ext uri="{FF2B5EF4-FFF2-40B4-BE49-F238E27FC236}">
                <a16:creationId xmlns:a16="http://schemas.microsoft.com/office/drawing/2014/main" id="{7B867EFF-88EC-4C48-A44E-CC1D509BE1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a:solidFill>
                  <a:schemeClr val="tx1">
                    <a:tint val="75000"/>
                  </a:schemeClr>
                </a:solidFill>
                <a:latin typeface="微软雅黑" panose="020B0503020204020204" pitchFamily="34" charset="-122"/>
                <a:ea typeface="微软雅黑" panose="020B0503020204020204" pitchFamily="34" charset="-122"/>
              </a:defRPr>
            </a:lvl1pPr>
          </a:lstStyle>
          <a:p>
            <a:endParaRPr kumimoji="1" lang="zh-CN" altLang="en-US"/>
          </a:p>
        </p:txBody>
      </p:sp>
      <p:sp>
        <p:nvSpPr>
          <p:cNvPr id="6" name="灯片编号占位符 5">
            <a:extLst>
              <a:ext uri="{FF2B5EF4-FFF2-40B4-BE49-F238E27FC236}">
                <a16:creationId xmlns:a16="http://schemas.microsoft.com/office/drawing/2014/main" id="{8128BCAD-E8F6-324E-B906-4409CB73FA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a:solidFill>
                  <a:schemeClr val="tx1">
                    <a:tint val="75000"/>
                  </a:schemeClr>
                </a:solidFill>
                <a:latin typeface="微软雅黑" panose="020B0503020204020204" pitchFamily="34" charset="-122"/>
                <a:ea typeface="微软雅黑" panose="020B0503020204020204" pitchFamily="34" charset="-122"/>
              </a:defRPr>
            </a:lvl1pPr>
          </a:lstStyle>
          <a:p>
            <a:fld id="{09DEA35F-A848-4348-93EE-A9F5D0FC43E0}" type="slidenum">
              <a:rPr kumimoji="1" lang="zh-CN" altLang="en-US" smtClean="0"/>
              <a:pPr/>
              <a:t>‹#›</a:t>
            </a:fld>
            <a:endParaRPr kumimoji="1" lang="zh-CN" altLang="en-US"/>
          </a:p>
        </p:txBody>
      </p:sp>
      <p:pic>
        <p:nvPicPr>
          <p:cNvPr id="11" name="图片 10">
            <a:extLst>
              <a:ext uri="{FF2B5EF4-FFF2-40B4-BE49-F238E27FC236}">
                <a16:creationId xmlns:a16="http://schemas.microsoft.com/office/drawing/2014/main" id="{98045DDA-B1F2-4897-BCAC-D1F011476F94}"/>
              </a:ext>
            </a:extLst>
          </p:cNvPr>
          <p:cNvPicPr>
            <a:picLocks noChangeAspect="1"/>
          </p:cNvPicPr>
          <p:nvPr userDrawn="1"/>
        </p:nvPicPr>
        <p:blipFill>
          <a:blip r:embed="rId6"/>
          <a:stretch>
            <a:fillRect/>
          </a:stretch>
        </p:blipFill>
        <p:spPr>
          <a:xfrm>
            <a:off x="10940239" y="118434"/>
            <a:ext cx="1045740" cy="464086"/>
          </a:xfrm>
          <a:prstGeom prst="rect">
            <a:avLst/>
          </a:prstGeom>
        </p:spPr>
      </p:pic>
    </p:spTree>
    <p:extLst>
      <p:ext uri="{BB962C8B-B14F-4D97-AF65-F5344CB8AC3E}">
        <p14:creationId xmlns:p14="http://schemas.microsoft.com/office/powerpoint/2010/main" val="1976579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Lst>
  <p:txStyles>
    <p:titleStyle>
      <a:lvl1pPr algn="l" defTabSz="914400" rtl="0" eaLnBrk="1" latinLnBrk="0" hangingPunct="1">
        <a:lnSpc>
          <a:spcPct val="90000"/>
        </a:lnSpc>
        <a:spcBef>
          <a:spcPct val="0"/>
        </a:spcBef>
        <a:buNone/>
        <a:defRPr sz="4400" b="1" kern="1200">
          <a:solidFill>
            <a:srgbClr val="00896C"/>
          </a:solidFill>
          <a:latin typeface="微软雅黑" panose="020B0503020204020204" pitchFamily="34" charset="-122"/>
          <a:ea typeface="微软雅黑" panose="020B0503020204020204" pitchFamily="34" charset="-122"/>
          <a:cs typeface="+mj-cs"/>
        </a:defRPr>
      </a:lvl1pPr>
    </p:titleStyle>
    <p:bodyStyle>
      <a:lvl1pPr marL="0" indent="0" algn="l" defTabSz="914400" rtl="0" eaLnBrk="1" latinLnBrk="0" hangingPunct="1">
        <a:lnSpc>
          <a:spcPct val="90000"/>
        </a:lnSpc>
        <a:spcBef>
          <a:spcPts val="1000"/>
        </a:spcBef>
        <a:buFontTx/>
        <a:buNone/>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redisson/redisson/wiki/%E7%9B%AE%E5%BD%95"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3.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confluence.staff.xdf.cn/pages/viewpage.action?pageId=4997155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915822-C395-9D4A-96BD-CD52D280A9CC}"/>
              </a:ext>
            </a:extLst>
          </p:cNvPr>
          <p:cNvSpPr>
            <a:spLocks noGrp="1"/>
          </p:cNvSpPr>
          <p:nvPr>
            <p:ph type="ctrTitle"/>
          </p:nvPr>
        </p:nvSpPr>
        <p:spPr/>
        <p:txBody>
          <a:bodyPr>
            <a:normAutofit/>
          </a:bodyPr>
          <a:lstStyle/>
          <a:p>
            <a:r>
              <a:rPr lang="en-US" altLang="zh-CN" sz="5400" b="0"/>
              <a:t>Redis</a:t>
            </a:r>
            <a:r>
              <a:rPr lang="zh-CN" altLang="en-US" sz="5400" b="0"/>
              <a:t>分布式锁介绍及使用</a:t>
            </a:r>
            <a:endParaRPr kumimoji="1" lang="zh-CN" altLang="en-US" sz="5400" b="1" dirty="0"/>
          </a:p>
        </p:txBody>
      </p:sp>
      <p:sp>
        <p:nvSpPr>
          <p:cNvPr id="5" name="副标题 4">
            <a:extLst>
              <a:ext uri="{FF2B5EF4-FFF2-40B4-BE49-F238E27FC236}">
                <a16:creationId xmlns:a16="http://schemas.microsoft.com/office/drawing/2014/main" id="{F7B8D4FC-7B22-4174-B735-BEA29A6A7EB5}"/>
              </a:ext>
            </a:extLst>
          </p:cNvPr>
          <p:cNvSpPr>
            <a:spLocks noGrp="1"/>
          </p:cNvSpPr>
          <p:nvPr>
            <p:ph type="subTitle" idx="1"/>
          </p:nvPr>
        </p:nvSpPr>
        <p:spPr>
          <a:xfrm>
            <a:off x="5564777" y="5003800"/>
            <a:ext cx="5103222" cy="1352550"/>
          </a:xfrm>
        </p:spPr>
        <p:txBody>
          <a:bodyPr>
            <a:normAutofit/>
          </a:bodyPr>
          <a:lstStyle/>
          <a:p>
            <a:pPr algn="l"/>
            <a:r>
              <a:rPr lang="zh-CN" altLang="en-US"/>
              <a:t>姓名：刘新</a:t>
            </a:r>
            <a:endParaRPr lang="en-US" altLang="zh-CN" dirty="0"/>
          </a:p>
          <a:p>
            <a:pPr algn="l"/>
            <a:r>
              <a:rPr lang="zh-CN" altLang="en-US"/>
              <a:t>日期：</a:t>
            </a:r>
            <a:r>
              <a:rPr lang="en-US" altLang="zh-CN" b="1"/>
              <a:t>2020</a:t>
            </a:r>
            <a:r>
              <a:rPr lang="zh-CN" altLang="en-US" b="1"/>
              <a:t>年</a:t>
            </a:r>
            <a:r>
              <a:rPr lang="en-US" altLang="zh-CN"/>
              <a:t>4</a:t>
            </a:r>
            <a:r>
              <a:rPr lang="zh-CN" altLang="en-US" b="1"/>
              <a:t>月</a:t>
            </a:r>
            <a:endParaRPr lang="zh-CN" altLang="en-US" b="1" dirty="0"/>
          </a:p>
        </p:txBody>
      </p:sp>
    </p:spTree>
    <p:extLst>
      <p:ext uri="{BB962C8B-B14F-4D97-AF65-F5344CB8AC3E}">
        <p14:creationId xmlns:p14="http://schemas.microsoft.com/office/powerpoint/2010/main" val="2428419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解决</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03</a:t>
            </a:r>
          </a:p>
        </p:txBody>
      </p:sp>
    </p:spTree>
    <p:extLst>
      <p:ext uri="{BB962C8B-B14F-4D97-AF65-F5344CB8AC3E}">
        <p14:creationId xmlns:p14="http://schemas.microsoft.com/office/powerpoint/2010/main" val="377983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093" y="2591009"/>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1645387"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640129" cy="369332"/>
          </a:xfrm>
          <a:prstGeom prst="rect">
            <a:avLst/>
          </a:prstGeom>
          <a:noFill/>
        </p:spPr>
        <p:txBody>
          <a:bodyPr wrap="none" rtlCol="0">
            <a:spAutoFit/>
          </a:bodyPr>
          <a:lstStyle/>
          <a:p>
            <a:r>
              <a:rPr kumimoji="1" lang="zh-CN" altLang="en-US"/>
              <a:t>基于</a:t>
            </a:r>
            <a:r>
              <a:rPr kumimoji="1" lang="en-US" altLang="zh-CN"/>
              <a:t>redis</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7" name="矩形: 圆角 17">
            <a:extLst>
              <a:ext uri="{FF2B5EF4-FFF2-40B4-BE49-F238E27FC236}">
                <a16:creationId xmlns:a16="http://schemas.microsoft.com/office/drawing/2014/main" id="{A7C45FFE-9640-1B49-9AE6-BFDE2A2F4F7F}"/>
              </a:ext>
            </a:extLst>
          </p:cNvPr>
          <p:cNvSpPr/>
          <p:nvPr/>
        </p:nvSpPr>
        <p:spPr>
          <a:xfrm>
            <a:off x="833352" y="1785174"/>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01</a:t>
            </a:r>
          </a:p>
        </p:txBody>
      </p:sp>
      <p:sp>
        <p:nvSpPr>
          <p:cNvPr id="18" name="文本框 17">
            <a:extLst>
              <a:ext uri="{FF2B5EF4-FFF2-40B4-BE49-F238E27FC236}">
                <a16:creationId xmlns:a16="http://schemas.microsoft.com/office/drawing/2014/main" id="{ECCCE271-4E1B-7748-8FA2-FD1C63F0C038}"/>
              </a:ext>
            </a:extLst>
          </p:cNvPr>
          <p:cNvSpPr txBox="1"/>
          <p:nvPr/>
        </p:nvSpPr>
        <p:spPr>
          <a:xfrm>
            <a:off x="1574308" y="1584085"/>
            <a:ext cx="9340377" cy="139307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600">
                <a:solidFill>
                  <a:schemeClr val="tx1">
                    <a:lumMod val="75000"/>
                    <a:lumOff val="25000"/>
                  </a:schemeClr>
                </a:solidFill>
                <a:cs typeface="+mn-ea"/>
              </a:rPr>
              <a:t>加锁</a:t>
            </a:r>
            <a:endParaRPr lang="en-US" altLang="zh-CN" sz="1600">
              <a:solidFill>
                <a:schemeClr val="tx1">
                  <a:lumMod val="75000"/>
                  <a:lumOff val="25000"/>
                </a:schemeClr>
              </a:solidFill>
              <a:cs typeface="+mn-ea"/>
            </a:endParaRPr>
          </a:p>
          <a:p>
            <a:pPr>
              <a:lnSpc>
                <a:spcPct val="150000"/>
              </a:lnSpc>
            </a:pPr>
            <a:r>
              <a:rPr lang="zh-CN" altLang="en-US" sz="1400">
                <a:solidFill>
                  <a:schemeClr val="tx1">
                    <a:lumMod val="75000"/>
                    <a:lumOff val="25000"/>
                  </a:schemeClr>
                </a:solidFill>
                <a:cs typeface="+mn-ea"/>
              </a:rPr>
              <a:t>最简单的方法是使用</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命令。</a:t>
            </a:r>
            <a:r>
              <a:rPr lang="en-US" altLang="zh-CN" sz="1400">
                <a:solidFill>
                  <a:schemeClr val="tx1">
                    <a:lumMod val="75000"/>
                    <a:lumOff val="25000"/>
                  </a:schemeClr>
                </a:solidFill>
                <a:cs typeface="+mn-ea"/>
              </a:rPr>
              <a:t>“set if not exits”setnx</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key</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1</a:t>
            </a:r>
            <a:r>
              <a:rPr lang="zh-CN" altLang="en-US" sz="1400">
                <a:solidFill>
                  <a:schemeClr val="tx1">
                    <a:lumMod val="75000"/>
                    <a:lumOff val="25000"/>
                  </a:schemeClr>
                </a:solidFill>
                <a:cs typeface="+mn-ea"/>
              </a:rPr>
              <a:t>）</a:t>
            </a:r>
            <a:br>
              <a:rPr lang="zh-CN" altLang="en-US" sz="1400">
                <a:solidFill>
                  <a:schemeClr val="tx1">
                    <a:lumMod val="75000"/>
                    <a:lumOff val="25000"/>
                  </a:schemeClr>
                </a:solidFill>
                <a:cs typeface="+mn-ea"/>
              </a:rPr>
            </a:br>
            <a:r>
              <a:rPr lang="zh-CN" altLang="en-US" sz="1400">
                <a:solidFill>
                  <a:schemeClr val="tx1">
                    <a:lumMod val="75000"/>
                    <a:lumOff val="25000"/>
                  </a:schemeClr>
                </a:solidFill>
                <a:cs typeface="+mn-ea"/>
              </a:rPr>
              <a:t>当一个线程执行</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返回</a:t>
            </a:r>
            <a:r>
              <a:rPr lang="en-US" altLang="zh-CN" sz="1400">
                <a:solidFill>
                  <a:schemeClr val="tx1">
                    <a:lumMod val="75000"/>
                    <a:lumOff val="25000"/>
                  </a:schemeClr>
                </a:solidFill>
                <a:cs typeface="+mn-ea"/>
              </a:rPr>
              <a:t>1</a:t>
            </a:r>
            <a:r>
              <a:rPr lang="zh-CN" altLang="en-US" sz="1400">
                <a:solidFill>
                  <a:schemeClr val="tx1">
                    <a:lumMod val="75000"/>
                    <a:lumOff val="25000"/>
                  </a:schemeClr>
                </a:solidFill>
                <a:cs typeface="+mn-ea"/>
              </a:rPr>
              <a:t>，说明</a:t>
            </a:r>
            <a:r>
              <a:rPr lang="en-US" altLang="zh-CN" sz="1400">
                <a:solidFill>
                  <a:schemeClr val="tx1">
                    <a:lumMod val="75000"/>
                    <a:lumOff val="25000"/>
                  </a:schemeClr>
                </a:solidFill>
                <a:cs typeface="+mn-ea"/>
              </a:rPr>
              <a:t>key</a:t>
            </a:r>
            <a:r>
              <a:rPr lang="zh-CN" altLang="en-US" sz="1400">
                <a:solidFill>
                  <a:schemeClr val="tx1">
                    <a:lumMod val="75000"/>
                    <a:lumOff val="25000"/>
                  </a:schemeClr>
                </a:solidFill>
                <a:cs typeface="+mn-ea"/>
              </a:rPr>
              <a:t>原本不存在，该线程成功得到了锁；当一个线程执行</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返回</a:t>
            </a:r>
            <a:r>
              <a:rPr lang="en-US" altLang="zh-CN" sz="1400">
                <a:solidFill>
                  <a:schemeClr val="tx1">
                    <a:lumMod val="75000"/>
                    <a:lumOff val="25000"/>
                  </a:schemeClr>
                </a:solidFill>
                <a:cs typeface="+mn-ea"/>
              </a:rPr>
              <a:t>0</a:t>
            </a:r>
            <a:r>
              <a:rPr lang="zh-CN" altLang="en-US" sz="1400">
                <a:solidFill>
                  <a:schemeClr val="tx1">
                    <a:lumMod val="75000"/>
                    <a:lumOff val="25000"/>
                  </a:schemeClr>
                </a:solidFill>
                <a:cs typeface="+mn-ea"/>
              </a:rPr>
              <a:t>，说明</a:t>
            </a:r>
            <a:r>
              <a:rPr lang="en-US" altLang="zh-CN" sz="1400">
                <a:solidFill>
                  <a:schemeClr val="tx1">
                    <a:lumMod val="75000"/>
                    <a:lumOff val="25000"/>
                  </a:schemeClr>
                </a:solidFill>
                <a:cs typeface="+mn-ea"/>
              </a:rPr>
              <a:t>key</a:t>
            </a:r>
            <a:r>
              <a:rPr lang="zh-CN" altLang="en-US" sz="1400">
                <a:solidFill>
                  <a:schemeClr val="tx1">
                    <a:lumMod val="75000"/>
                    <a:lumOff val="25000"/>
                  </a:schemeClr>
                </a:solidFill>
                <a:cs typeface="+mn-ea"/>
              </a:rPr>
              <a:t>已经存在，该线程抢锁失败。</a:t>
            </a:r>
          </a:p>
        </p:txBody>
      </p:sp>
      <p:sp>
        <p:nvSpPr>
          <p:cNvPr id="21" name="矩形: 圆角 21">
            <a:extLst>
              <a:ext uri="{FF2B5EF4-FFF2-40B4-BE49-F238E27FC236}">
                <a16:creationId xmlns:a16="http://schemas.microsoft.com/office/drawing/2014/main" id="{D8B1E11B-98D2-E54D-AB10-FA1FB1A25E65}"/>
              </a:ext>
            </a:extLst>
          </p:cNvPr>
          <p:cNvSpPr/>
          <p:nvPr/>
        </p:nvSpPr>
        <p:spPr>
          <a:xfrm>
            <a:off x="832824" y="4870853"/>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03</a:t>
            </a:r>
          </a:p>
        </p:txBody>
      </p:sp>
      <p:sp>
        <p:nvSpPr>
          <p:cNvPr id="22" name="文本框 21">
            <a:extLst>
              <a:ext uri="{FF2B5EF4-FFF2-40B4-BE49-F238E27FC236}">
                <a16:creationId xmlns:a16="http://schemas.microsoft.com/office/drawing/2014/main" id="{3304651B-26CD-B244-9BDF-0BE44372FD9A}"/>
              </a:ext>
            </a:extLst>
          </p:cNvPr>
          <p:cNvSpPr txBox="1"/>
          <p:nvPr/>
        </p:nvSpPr>
        <p:spPr>
          <a:xfrm>
            <a:off x="1567610" y="4729094"/>
            <a:ext cx="9340377" cy="139307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600">
                <a:solidFill>
                  <a:schemeClr val="tx1">
                    <a:lumMod val="75000"/>
                    <a:lumOff val="25000"/>
                  </a:schemeClr>
                </a:solidFill>
                <a:cs typeface="+mn-ea"/>
              </a:rPr>
              <a:t>锁超时</a:t>
            </a:r>
            <a:endParaRPr lang="en-US" altLang="zh-CN" sz="1600">
              <a:solidFill>
                <a:schemeClr val="tx1">
                  <a:lumMod val="75000"/>
                  <a:lumOff val="25000"/>
                </a:schemeClr>
              </a:solidFill>
              <a:cs typeface="+mn-ea"/>
            </a:endParaRPr>
          </a:p>
          <a:p>
            <a:pPr>
              <a:lnSpc>
                <a:spcPct val="150000"/>
              </a:lnSpc>
            </a:pPr>
            <a:r>
              <a:rPr lang="zh-CN" altLang="en-US" sz="1400">
                <a:solidFill>
                  <a:schemeClr val="tx1">
                    <a:lumMod val="75000"/>
                    <a:lumOff val="25000"/>
                  </a:schemeClr>
                </a:solidFill>
                <a:cs typeface="+mn-ea"/>
              </a:rPr>
              <a:t>如果一个得到锁的线程在执行任务的过程中挂掉，来不及显式地释放锁，这块资源将会永远被锁住，别的线程再也别想进来。所以，</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的</a:t>
            </a:r>
            <a:r>
              <a:rPr lang="en-US" altLang="zh-CN" sz="1400">
                <a:solidFill>
                  <a:schemeClr val="tx1">
                    <a:lumMod val="75000"/>
                    <a:lumOff val="25000"/>
                  </a:schemeClr>
                </a:solidFill>
                <a:cs typeface="+mn-ea"/>
              </a:rPr>
              <a:t>key</a:t>
            </a:r>
            <a:r>
              <a:rPr lang="zh-CN" altLang="en-US" sz="1400">
                <a:solidFill>
                  <a:schemeClr val="tx1">
                    <a:lumMod val="75000"/>
                    <a:lumOff val="25000"/>
                  </a:schemeClr>
                </a:solidFill>
                <a:cs typeface="+mn-ea"/>
              </a:rPr>
              <a:t>必须设置一个超时时间，以保证即使没有被显式释放，这把锁也要在一定时间后自动释放，避免死锁。</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不支持超时参数，所以需要额外的指令，伪代码如下：</a:t>
            </a:r>
            <a:r>
              <a:rPr lang="en-US" altLang="zh-CN" sz="1400">
                <a:solidFill>
                  <a:schemeClr val="tx1">
                    <a:lumMod val="75000"/>
                    <a:lumOff val="25000"/>
                  </a:schemeClr>
                </a:solidFill>
                <a:cs typeface="+mn-ea"/>
              </a:rPr>
              <a:t>expire</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key</a:t>
            </a:r>
            <a:r>
              <a:rPr lang="zh-CN" altLang="en-US" sz="1400">
                <a:solidFill>
                  <a:schemeClr val="tx1">
                    <a:lumMod val="75000"/>
                    <a:lumOff val="25000"/>
                  </a:schemeClr>
                </a:solidFill>
                <a:cs typeface="+mn-ea"/>
              </a:rPr>
              <a:t>， </a:t>
            </a:r>
            <a:r>
              <a:rPr lang="en-US" altLang="zh-CN" sz="1400">
                <a:solidFill>
                  <a:schemeClr val="tx1">
                    <a:lumMod val="75000"/>
                    <a:lumOff val="25000"/>
                  </a:schemeClr>
                </a:solidFill>
                <a:cs typeface="+mn-ea"/>
              </a:rPr>
              <a:t>30</a:t>
            </a:r>
            <a:r>
              <a:rPr lang="zh-CN" altLang="en-US" sz="1400">
                <a:solidFill>
                  <a:schemeClr val="tx1">
                    <a:lumMod val="75000"/>
                    <a:lumOff val="25000"/>
                  </a:schemeClr>
                </a:solidFill>
                <a:cs typeface="+mn-ea"/>
              </a:rPr>
              <a:t>）</a:t>
            </a:r>
            <a:endParaRPr lang="en-US" altLang="zh-CN" sz="1400">
              <a:solidFill>
                <a:schemeClr val="tx1">
                  <a:lumMod val="75000"/>
                  <a:lumOff val="25000"/>
                </a:schemeClr>
              </a:solidFill>
              <a:cs typeface="+mn-ea"/>
            </a:endParaRPr>
          </a:p>
        </p:txBody>
      </p:sp>
      <p:sp>
        <p:nvSpPr>
          <p:cNvPr id="25" name="矩形: 圆角 19">
            <a:extLst>
              <a:ext uri="{FF2B5EF4-FFF2-40B4-BE49-F238E27FC236}">
                <a16:creationId xmlns:a16="http://schemas.microsoft.com/office/drawing/2014/main" id="{E80C7810-4F9E-8A4C-9C31-4598661360E4}"/>
              </a:ext>
            </a:extLst>
          </p:cNvPr>
          <p:cNvSpPr/>
          <p:nvPr/>
        </p:nvSpPr>
        <p:spPr>
          <a:xfrm>
            <a:off x="832824" y="3375349"/>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02</a:t>
            </a:r>
          </a:p>
        </p:txBody>
      </p:sp>
      <p:sp>
        <p:nvSpPr>
          <p:cNvPr id="26" name="文本框 25">
            <a:extLst>
              <a:ext uri="{FF2B5EF4-FFF2-40B4-BE49-F238E27FC236}">
                <a16:creationId xmlns:a16="http://schemas.microsoft.com/office/drawing/2014/main" id="{F31F5AE2-E07A-C443-8A4A-BB76B401282B}"/>
              </a:ext>
            </a:extLst>
          </p:cNvPr>
          <p:cNvSpPr txBox="1"/>
          <p:nvPr/>
        </p:nvSpPr>
        <p:spPr>
          <a:xfrm>
            <a:off x="1556322" y="3173483"/>
            <a:ext cx="9450255" cy="106990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600" dirty="0">
                <a:solidFill>
                  <a:schemeClr val="tx1">
                    <a:lumMod val="75000"/>
                    <a:lumOff val="25000"/>
                  </a:schemeClr>
                </a:solidFill>
                <a:cs typeface="+mn-ea"/>
                <a:sym typeface="+mn-lt"/>
              </a:rPr>
              <a:t>解锁</a:t>
            </a:r>
            <a:endParaRPr lang="en-US" altLang="zh-CN" sz="1600" dirty="0">
              <a:solidFill>
                <a:schemeClr val="tx1">
                  <a:lumMod val="75000"/>
                  <a:lumOff val="25000"/>
                </a:schemeClr>
              </a:solidFill>
              <a:cs typeface="+mn-ea"/>
              <a:sym typeface="+mn-lt"/>
            </a:endParaRPr>
          </a:p>
          <a:p>
            <a:pPr>
              <a:lnSpc>
                <a:spcPct val="150000"/>
              </a:lnSpc>
            </a:pPr>
            <a:r>
              <a:rPr lang="zh-CN" altLang="en-US" sz="1400" dirty="0">
                <a:solidFill>
                  <a:schemeClr val="tx1">
                    <a:lumMod val="75000"/>
                    <a:lumOff val="25000"/>
                  </a:schemeClr>
                </a:solidFill>
                <a:cs typeface="+mn-ea"/>
                <a:sym typeface="+mn-lt"/>
              </a:rPr>
              <a:t>当得到锁的线程执行完任务，需要释放锁，以便其他线程可以进入。释放锁的最简单方式是执行</a:t>
            </a:r>
            <a:r>
              <a:rPr lang="en-US" altLang="zh-CN" sz="1400" dirty="0">
                <a:solidFill>
                  <a:schemeClr val="tx1">
                    <a:lumMod val="75000"/>
                    <a:lumOff val="25000"/>
                  </a:schemeClr>
                </a:solidFill>
                <a:cs typeface="+mn-ea"/>
                <a:sym typeface="+mn-lt"/>
              </a:rPr>
              <a:t>del</a:t>
            </a:r>
            <a:r>
              <a:rPr lang="zh-CN" altLang="en-US" sz="1400" dirty="0">
                <a:solidFill>
                  <a:schemeClr val="tx1">
                    <a:lumMod val="75000"/>
                    <a:lumOff val="25000"/>
                  </a:schemeClr>
                </a:solidFill>
                <a:cs typeface="+mn-ea"/>
                <a:sym typeface="+mn-lt"/>
              </a:rPr>
              <a:t>指令</a:t>
            </a:r>
            <a:br>
              <a:rPr lang="zh-CN" altLang="en-US" sz="1400">
                <a:solidFill>
                  <a:schemeClr val="tx1">
                    <a:lumMod val="75000"/>
                    <a:lumOff val="25000"/>
                  </a:schemeClr>
                </a:solidFill>
                <a:cs typeface="+mn-ea"/>
              </a:rPr>
            </a:br>
            <a:r>
              <a:rPr lang="zh-CN" altLang="en-US" sz="1400">
                <a:solidFill>
                  <a:schemeClr val="tx1">
                    <a:lumMod val="75000"/>
                    <a:lumOff val="25000"/>
                  </a:schemeClr>
                </a:solidFill>
                <a:cs typeface="+mn-ea"/>
              </a:rPr>
              <a:t>释放锁之后，其他线程就可以继续执行</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命令来获得锁。</a:t>
            </a:r>
          </a:p>
        </p:txBody>
      </p:sp>
    </p:spTree>
    <p:extLst>
      <p:ext uri="{BB962C8B-B14F-4D97-AF65-F5344CB8AC3E}">
        <p14:creationId xmlns:p14="http://schemas.microsoft.com/office/powerpoint/2010/main" val="171229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1645387"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640129" cy="369332"/>
          </a:xfrm>
          <a:prstGeom prst="rect">
            <a:avLst/>
          </a:prstGeom>
          <a:noFill/>
        </p:spPr>
        <p:txBody>
          <a:bodyPr wrap="none" rtlCol="0">
            <a:spAutoFit/>
          </a:bodyPr>
          <a:lstStyle/>
          <a:p>
            <a:r>
              <a:rPr kumimoji="1" lang="zh-CN" altLang="en-US"/>
              <a:t>基于</a:t>
            </a:r>
            <a:r>
              <a:rPr kumimoji="1" lang="en-US" altLang="zh-CN"/>
              <a:t>redis</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2" name="图片 1">
            <a:extLst>
              <a:ext uri="{FF2B5EF4-FFF2-40B4-BE49-F238E27FC236}">
                <a16:creationId xmlns:a16="http://schemas.microsoft.com/office/drawing/2014/main" id="{1AAE6930-76F3-D048-AE07-7C29C49362C5}"/>
              </a:ext>
            </a:extLst>
          </p:cNvPr>
          <p:cNvPicPr>
            <a:picLocks noChangeAspect="1"/>
          </p:cNvPicPr>
          <p:nvPr/>
        </p:nvPicPr>
        <p:blipFill>
          <a:blip r:embed="rId3"/>
          <a:stretch>
            <a:fillRect/>
          </a:stretch>
        </p:blipFill>
        <p:spPr>
          <a:xfrm>
            <a:off x="2633634" y="1217610"/>
            <a:ext cx="7899400" cy="5016500"/>
          </a:xfrm>
          <a:prstGeom prst="rect">
            <a:avLst/>
          </a:prstGeom>
        </p:spPr>
      </p:pic>
    </p:spTree>
    <p:extLst>
      <p:ext uri="{BB962C8B-B14F-4D97-AF65-F5344CB8AC3E}">
        <p14:creationId xmlns:p14="http://schemas.microsoft.com/office/powerpoint/2010/main" val="183825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pic>
        <p:nvPicPr>
          <p:cNvPr id="6" name="图片 5">
            <a:extLst>
              <a:ext uri="{FF2B5EF4-FFF2-40B4-BE49-F238E27FC236}">
                <a16:creationId xmlns:a16="http://schemas.microsoft.com/office/drawing/2014/main" id="{A66BA62A-CC45-134E-80F7-64B50CC49700}"/>
              </a:ext>
            </a:extLst>
          </p:cNvPr>
          <p:cNvPicPr>
            <a:picLocks noChangeAspect="1"/>
          </p:cNvPicPr>
          <p:nvPr/>
        </p:nvPicPr>
        <p:blipFill>
          <a:blip r:embed="rId3"/>
          <a:stretch>
            <a:fillRect/>
          </a:stretch>
        </p:blipFill>
        <p:spPr>
          <a:xfrm>
            <a:off x="93597" y="0"/>
            <a:ext cx="10685009" cy="6858000"/>
          </a:xfrm>
          <a:prstGeom prst="rect">
            <a:avLst/>
          </a:prstGeom>
        </p:spPr>
      </p:pic>
    </p:spTree>
    <p:extLst>
      <p:ext uri="{BB962C8B-B14F-4D97-AF65-F5344CB8AC3E}">
        <p14:creationId xmlns:p14="http://schemas.microsoft.com/office/powerpoint/2010/main" val="3159198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2405123-75FA-1648-A40C-8F1212DCB399}"/>
              </a:ext>
            </a:extLst>
          </p:cNvPr>
          <p:cNvGrpSpPr/>
          <p:nvPr/>
        </p:nvGrpSpPr>
        <p:grpSpPr>
          <a:xfrm>
            <a:off x="347240" y="1096083"/>
            <a:ext cx="792000" cy="792000"/>
            <a:chOff x="8001000" y="3009900"/>
            <a:chExt cx="792000" cy="792000"/>
          </a:xfrm>
          <a:solidFill>
            <a:srgbClr val="FFD966"/>
          </a:solidFill>
        </p:grpSpPr>
        <p:sp>
          <p:nvSpPr>
            <p:cNvPr id="8" name="椭圆 7">
              <a:extLst>
                <a:ext uri="{FF2B5EF4-FFF2-40B4-BE49-F238E27FC236}">
                  <a16:creationId xmlns:a16="http://schemas.microsoft.com/office/drawing/2014/main" id="{F6CF7497-999F-3B40-9E99-4A0E7B4731F7}"/>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9" name="Freeform 6">
              <a:extLst>
                <a:ext uri="{FF2B5EF4-FFF2-40B4-BE49-F238E27FC236}">
                  <a16:creationId xmlns:a16="http://schemas.microsoft.com/office/drawing/2014/main" id="{01FD4074-9B3D-604C-8CDA-271F89BF3B0B}"/>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0" name="文本框 9">
            <a:extLst>
              <a:ext uri="{FF2B5EF4-FFF2-40B4-BE49-F238E27FC236}">
                <a16:creationId xmlns:a16="http://schemas.microsoft.com/office/drawing/2014/main" id="{47898127-B4FA-014F-A32E-C4036771E3E9}"/>
              </a:ext>
            </a:extLst>
          </p:cNvPr>
          <p:cNvSpPr txBox="1"/>
          <p:nvPr/>
        </p:nvSpPr>
        <p:spPr>
          <a:xfrm>
            <a:off x="1358075" y="1033762"/>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tx1">
                    <a:lumMod val="75000"/>
                    <a:lumOff val="25000"/>
                  </a:schemeClr>
                </a:solidFill>
                <a:latin typeface="+mn-lt"/>
                <a:ea typeface="+mn-ea"/>
                <a:cs typeface="+mn-ea"/>
                <a:sym typeface="+mn-lt"/>
              </a:rPr>
              <a:t>问题一</a:t>
            </a:r>
            <a:endParaRPr kumimoji="0" lang="zh-CN" altLang="en-US" sz="1800" b="0" i="0" u="none" strike="noStrike" kern="1200" cap="all" spc="60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11" name="TextBox 34">
            <a:extLst>
              <a:ext uri="{FF2B5EF4-FFF2-40B4-BE49-F238E27FC236}">
                <a16:creationId xmlns:a16="http://schemas.microsoft.com/office/drawing/2014/main" id="{C583BC86-B1BB-2742-A113-62716093F7E8}"/>
              </a:ext>
            </a:extLst>
          </p:cNvPr>
          <p:cNvSpPr txBox="1"/>
          <p:nvPr/>
        </p:nvSpPr>
        <p:spPr>
          <a:xfrm>
            <a:off x="1373515" y="1406794"/>
            <a:ext cx="10455812" cy="1023742"/>
          </a:xfrm>
          <a:prstGeom prst="rect">
            <a:avLst/>
          </a:prstGeom>
          <a:noFill/>
        </p:spPr>
        <p:txBody>
          <a:bodyPr wrap="square" rtlCol="0">
            <a:spAutoFit/>
          </a:bodyPr>
          <a:lstStyle/>
          <a:p>
            <a:pPr>
              <a:lnSpc>
                <a:spcPct val="150000"/>
              </a:lnSpc>
              <a:defRPr/>
            </a:pP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方法作用就是</a:t>
            </a:r>
            <a:r>
              <a:rPr lang="en-US" altLang="zh-CN" sz="1400">
                <a:solidFill>
                  <a:schemeClr val="tx1">
                    <a:lumMod val="75000"/>
                    <a:lumOff val="25000"/>
                  </a:schemeClr>
                </a:solidFill>
                <a:cs typeface="+mn-ea"/>
              </a:rPr>
              <a:t>SET IF NOT EXIST</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expire()</a:t>
            </a:r>
            <a:r>
              <a:rPr lang="zh-CN" altLang="en-US" sz="1400">
                <a:solidFill>
                  <a:schemeClr val="tx1">
                    <a:lumMod val="75000"/>
                    <a:lumOff val="25000"/>
                  </a:schemeClr>
                </a:solidFill>
                <a:cs typeface="+mn-ea"/>
              </a:rPr>
              <a:t>方法就是给锁加一个过期时间。乍一看好像和前面的</a:t>
            </a:r>
            <a:r>
              <a:rPr lang="en-US" altLang="zh-CN" sz="1400">
                <a:solidFill>
                  <a:schemeClr val="tx1">
                    <a:lumMod val="75000"/>
                    <a:lumOff val="25000"/>
                  </a:schemeClr>
                </a:solidFill>
                <a:cs typeface="+mn-ea"/>
              </a:rPr>
              <a:t>set()</a:t>
            </a:r>
            <a:r>
              <a:rPr lang="zh-CN" altLang="en-US" sz="1400">
                <a:solidFill>
                  <a:schemeClr val="tx1">
                    <a:lumMod val="75000"/>
                    <a:lumOff val="25000"/>
                  </a:schemeClr>
                </a:solidFill>
                <a:cs typeface="+mn-ea"/>
              </a:rPr>
              <a:t>方法结果一样，然而由于这是两条</a:t>
            </a:r>
            <a:r>
              <a:rPr lang="en-US" altLang="zh-CN" sz="1400">
                <a:solidFill>
                  <a:schemeClr val="tx1">
                    <a:lumMod val="75000"/>
                    <a:lumOff val="25000"/>
                  </a:schemeClr>
                </a:solidFill>
                <a:cs typeface="+mn-ea"/>
              </a:rPr>
              <a:t>Redis</a:t>
            </a:r>
            <a:r>
              <a:rPr lang="zh-CN" altLang="en-US" sz="1400">
                <a:solidFill>
                  <a:schemeClr val="tx1">
                    <a:lumMod val="75000"/>
                    <a:lumOff val="25000"/>
                  </a:schemeClr>
                </a:solidFill>
                <a:cs typeface="+mn-ea"/>
              </a:rPr>
              <a:t>命令，不具有原子性，如果程序在执行完</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之后突然崩溃，导致锁没有设置过期时间。那么将会发生死锁。所以选择</a:t>
            </a:r>
            <a:r>
              <a:rPr lang="en-US" altLang="zh-CN" sz="1400">
                <a:solidFill>
                  <a:schemeClr val="tx1">
                    <a:lumMod val="75000"/>
                    <a:lumOff val="25000"/>
                  </a:schemeClr>
                </a:solidFill>
                <a:cs typeface="+mn-ea"/>
              </a:rPr>
              <a:t>setIfAbsent</a:t>
            </a:r>
            <a:r>
              <a:rPr lang="zh-CN" altLang="en-US" sz="1400">
                <a:solidFill>
                  <a:schemeClr val="tx1">
                    <a:lumMod val="75000"/>
                    <a:lumOff val="25000"/>
                  </a:schemeClr>
                </a:solidFill>
                <a:cs typeface="+mn-ea"/>
              </a:rPr>
              <a:t>方法，具有和</a:t>
            </a:r>
            <a:r>
              <a:rPr lang="en-US" altLang="zh-CN" sz="1400">
                <a:solidFill>
                  <a:schemeClr val="tx1">
                    <a:lumMod val="75000"/>
                    <a:lumOff val="25000"/>
                  </a:schemeClr>
                </a:solidFill>
                <a:cs typeface="+mn-ea"/>
              </a:rPr>
              <a:t>setNx</a:t>
            </a:r>
            <a:r>
              <a:rPr lang="zh-CN" altLang="en-US" sz="1400">
                <a:solidFill>
                  <a:schemeClr val="tx1">
                    <a:lumMod val="75000"/>
                    <a:lumOff val="25000"/>
                  </a:schemeClr>
                </a:solidFill>
                <a:cs typeface="+mn-ea"/>
              </a:rPr>
              <a:t>一样的效果</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如果键不存在则新增</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存在则不改变已经有的值。</a:t>
            </a:r>
            <a:r>
              <a:rPr lang="en-US" altLang="zh-CN" sz="1400">
                <a:solidFill>
                  <a:schemeClr val="tx1">
                    <a:lumMod val="75000"/>
                    <a:lumOff val="25000"/>
                  </a:schemeClr>
                </a:solidFill>
                <a:cs typeface="+mn-ea"/>
              </a:rPr>
              <a:t>)</a:t>
            </a:r>
          </a:p>
        </p:txBody>
      </p:sp>
      <p:sp>
        <p:nvSpPr>
          <p:cNvPr id="12" name="椭圆 11">
            <a:extLst>
              <a:ext uri="{FF2B5EF4-FFF2-40B4-BE49-F238E27FC236}">
                <a16:creationId xmlns:a16="http://schemas.microsoft.com/office/drawing/2014/main" id="{5ADACB91-2EF0-1841-9A8C-F68A7230A9B7}"/>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B0BAFDEF-E8DB-CF45-AC9B-74A5F2B3D114}"/>
              </a:ext>
            </a:extLst>
          </p:cNvPr>
          <p:cNvSpPr txBox="1"/>
          <p:nvPr/>
        </p:nvSpPr>
        <p:spPr>
          <a:xfrm>
            <a:off x="993505" y="276066"/>
            <a:ext cx="1645387"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锁</a:t>
            </a:r>
          </a:p>
        </p:txBody>
      </p:sp>
      <p:grpSp>
        <p:nvGrpSpPr>
          <p:cNvPr id="33" name="组合 32">
            <a:extLst>
              <a:ext uri="{FF2B5EF4-FFF2-40B4-BE49-F238E27FC236}">
                <a16:creationId xmlns:a16="http://schemas.microsoft.com/office/drawing/2014/main" id="{1CE2AAB0-BA9A-B141-A45B-4CCB3BE231AE}"/>
              </a:ext>
            </a:extLst>
          </p:cNvPr>
          <p:cNvGrpSpPr/>
          <p:nvPr/>
        </p:nvGrpSpPr>
        <p:grpSpPr>
          <a:xfrm>
            <a:off x="347240" y="2899518"/>
            <a:ext cx="792000" cy="792000"/>
            <a:chOff x="8001000" y="3009900"/>
            <a:chExt cx="792000" cy="792000"/>
          </a:xfrm>
          <a:solidFill>
            <a:srgbClr val="FFD966"/>
          </a:solidFill>
        </p:grpSpPr>
        <p:sp>
          <p:nvSpPr>
            <p:cNvPr id="34" name="椭圆 33">
              <a:extLst>
                <a:ext uri="{FF2B5EF4-FFF2-40B4-BE49-F238E27FC236}">
                  <a16:creationId xmlns:a16="http://schemas.microsoft.com/office/drawing/2014/main" id="{3008C6C3-0CD8-0041-BD90-D5075853DB6D}"/>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5" name="Freeform 6">
              <a:extLst>
                <a:ext uri="{FF2B5EF4-FFF2-40B4-BE49-F238E27FC236}">
                  <a16:creationId xmlns:a16="http://schemas.microsoft.com/office/drawing/2014/main" id="{D734D7E5-01CD-4540-85DE-CA5379E2EC54}"/>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36" name="文本框 35">
            <a:extLst>
              <a:ext uri="{FF2B5EF4-FFF2-40B4-BE49-F238E27FC236}">
                <a16:creationId xmlns:a16="http://schemas.microsoft.com/office/drawing/2014/main" id="{DABD4E80-FCA5-FE42-8D36-C54F07F61D6E}"/>
              </a:ext>
            </a:extLst>
          </p:cNvPr>
          <p:cNvSpPr txBox="1"/>
          <p:nvPr/>
        </p:nvSpPr>
        <p:spPr>
          <a:xfrm>
            <a:off x="1358075" y="2837197"/>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tx1">
                    <a:lumMod val="75000"/>
                    <a:lumOff val="25000"/>
                  </a:schemeClr>
                </a:solidFill>
                <a:latin typeface="+mn-lt"/>
                <a:ea typeface="+mn-ea"/>
                <a:cs typeface="+mn-ea"/>
                <a:sym typeface="+mn-lt"/>
              </a:rPr>
              <a:t>问题二</a:t>
            </a:r>
            <a:endParaRPr kumimoji="0" lang="zh-CN" altLang="en-US" sz="1800" b="0" i="0" u="none" strike="noStrike" kern="1200" cap="all" spc="60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37" name="TextBox 34">
            <a:extLst>
              <a:ext uri="{FF2B5EF4-FFF2-40B4-BE49-F238E27FC236}">
                <a16:creationId xmlns:a16="http://schemas.microsoft.com/office/drawing/2014/main" id="{A185739B-5922-0349-8A26-738A9A291B6C}"/>
              </a:ext>
            </a:extLst>
          </p:cNvPr>
          <p:cNvSpPr txBox="1"/>
          <p:nvPr/>
        </p:nvSpPr>
        <p:spPr>
          <a:xfrm>
            <a:off x="1373515" y="3210229"/>
            <a:ext cx="10455812" cy="1023742"/>
          </a:xfrm>
          <a:prstGeom prst="rect">
            <a:avLst/>
          </a:prstGeom>
          <a:noFill/>
        </p:spPr>
        <p:txBody>
          <a:bodyPr wrap="square" rtlCol="0">
            <a:spAutoFit/>
          </a:bodyPr>
          <a:lstStyle/>
          <a:p>
            <a:pPr>
              <a:lnSpc>
                <a:spcPct val="150000"/>
              </a:lnSpc>
              <a:defRPr/>
            </a:pPr>
            <a:r>
              <a:rPr lang="en-US" altLang="zh-CN" sz="1400">
                <a:solidFill>
                  <a:schemeClr val="tx1">
                    <a:lumMod val="75000"/>
                    <a:lumOff val="25000"/>
                  </a:schemeClr>
                </a:solidFill>
                <a:cs typeface="+mn-ea"/>
              </a:rPr>
              <a:t>1. </a:t>
            </a:r>
            <a:r>
              <a:rPr lang="zh-CN" altLang="en-US" sz="1400">
                <a:solidFill>
                  <a:schemeClr val="tx1">
                    <a:lumMod val="75000"/>
                    <a:lumOff val="25000"/>
                  </a:schemeClr>
                </a:solidFill>
                <a:cs typeface="+mn-ea"/>
              </a:rPr>
              <a:t>由于客户端自己生成过期时间，所以需要强制要求各环境下所有客户端的时间必须同步。</a:t>
            </a:r>
          </a:p>
          <a:p>
            <a:pPr>
              <a:lnSpc>
                <a:spcPct val="150000"/>
              </a:lnSpc>
              <a:defRPr/>
            </a:pPr>
            <a:r>
              <a:rPr lang="en-US" altLang="zh-CN" sz="1400">
                <a:solidFill>
                  <a:schemeClr val="tx1">
                    <a:lumMod val="75000"/>
                    <a:lumOff val="25000"/>
                  </a:schemeClr>
                </a:solidFill>
                <a:cs typeface="+mn-ea"/>
              </a:rPr>
              <a:t>2. </a:t>
            </a:r>
            <a:r>
              <a:rPr lang="zh-CN" altLang="en-US" sz="1400">
                <a:solidFill>
                  <a:schemeClr val="tx1">
                    <a:lumMod val="75000"/>
                    <a:lumOff val="25000"/>
                  </a:schemeClr>
                </a:solidFill>
                <a:cs typeface="+mn-ea"/>
              </a:rPr>
              <a:t>当锁过期的时候，如果多个客户端同时执行</a:t>
            </a:r>
            <a:r>
              <a:rPr lang="en-US" altLang="zh-CN" sz="1400">
                <a:solidFill>
                  <a:schemeClr val="tx1">
                    <a:lumMod val="75000"/>
                    <a:lumOff val="25000"/>
                  </a:schemeClr>
                </a:solidFill>
                <a:cs typeface="+mn-ea"/>
              </a:rPr>
              <a:t>jedis.getAndSet()</a:t>
            </a:r>
            <a:r>
              <a:rPr lang="zh-CN" altLang="en-US" sz="1400">
                <a:solidFill>
                  <a:schemeClr val="tx1">
                    <a:lumMod val="75000"/>
                    <a:lumOff val="25000"/>
                  </a:schemeClr>
                </a:solidFill>
                <a:cs typeface="+mn-ea"/>
              </a:rPr>
              <a:t>方法，虽然最终只有一个客户端加锁，但是这个客户端的锁的过期时间可能被其他客户端覆盖。不具备加锁和解锁必须是同一个客户端的特性。</a:t>
            </a:r>
          </a:p>
        </p:txBody>
      </p:sp>
      <p:grpSp>
        <p:nvGrpSpPr>
          <p:cNvPr id="39" name="组合 38">
            <a:extLst>
              <a:ext uri="{FF2B5EF4-FFF2-40B4-BE49-F238E27FC236}">
                <a16:creationId xmlns:a16="http://schemas.microsoft.com/office/drawing/2014/main" id="{09A8F49B-87E0-C64F-9F39-0F81DE898B5C}"/>
              </a:ext>
            </a:extLst>
          </p:cNvPr>
          <p:cNvGrpSpPr/>
          <p:nvPr/>
        </p:nvGrpSpPr>
        <p:grpSpPr>
          <a:xfrm>
            <a:off x="331800" y="4702953"/>
            <a:ext cx="792000" cy="792000"/>
            <a:chOff x="8001000" y="3009900"/>
            <a:chExt cx="792000" cy="792000"/>
          </a:xfrm>
          <a:solidFill>
            <a:srgbClr val="FFD966"/>
          </a:solidFill>
        </p:grpSpPr>
        <p:sp>
          <p:nvSpPr>
            <p:cNvPr id="40" name="椭圆 39">
              <a:extLst>
                <a:ext uri="{FF2B5EF4-FFF2-40B4-BE49-F238E27FC236}">
                  <a16:creationId xmlns:a16="http://schemas.microsoft.com/office/drawing/2014/main" id="{C31AC842-E067-3640-8F2E-FD746A79206D}"/>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41" name="Freeform 6">
              <a:extLst>
                <a:ext uri="{FF2B5EF4-FFF2-40B4-BE49-F238E27FC236}">
                  <a16:creationId xmlns:a16="http://schemas.microsoft.com/office/drawing/2014/main" id="{F66188D1-26FE-FD47-B27A-1A3166A0FEAC}"/>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42" name="文本框 41">
            <a:extLst>
              <a:ext uri="{FF2B5EF4-FFF2-40B4-BE49-F238E27FC236}">
                <a16:creationId xmlns:a16="http://schemas.microsoft.com/office/drawing/2014/main" id="{08691CBC-7113-DE4B-AE67-707E2CB30766}"/>
              </a:ext>
            </a:extLst>
          </p:cNvPr>
          <p:cNvSpPr txBox="1"/>
          <p:nvPr/>
        </p:nvSpPr>
        <p:spPr>
          <a:xfrm>
            <a:off x="1342635" y="4640632"/>
            <a:ext cx="22343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1800" b="0" spc="600" noProof="0" dirty="0">
                <a:solidFill>
                  <a:schemeClr val="tx1">
                    <a:lumMod val="75000"/>
                    <a:lumOff val="25000"/>
                  </a:schemeClr>
                </a:solidFill>
                <a:latin typeface="+mn-lt"/>
                <a:ea typeface="+mn-ea"/>
                <a:cs typeface="+mn-ea"/>
                <a:sym typeface="+mn-lt"/>
              </a:rPr>
              <a:t>问题三</a:t>
            </a:r>
            <a:endParaRPr kumimoji="0" lang="zh-CN" altLang="en-US" sz="1800" b="0" i="0" u="none" strike="noStrike" kern="1200" cap="all" spc="600" normalizeH="0" baseline="0" noProof="0" dirty="0">
              <a:ln>
                <a:noFill/>
              </a:ln>
              <a:solidFill>
                <a:schemeClr val="tx1">
                  <a:lumMod val="75000"/>
                  <a:lumOff val="25000"/>
                </a:schemeClr>
              </a:solidFill>
              <a:effectLst/>
              <a:uLnTx/>
              <a:uFillTx/>
              <a:latin typeface="+mn-lt"/>
              <a:ea typeface="+mn-ea"/>
              <a:cs typeface="+mn-ea"/>
              <a:sym typeface="+mn-lt"/>
            </a:endParaRPr>
          </a:p>
        </p:txBody>
      </p:sp>
      <p:sp>
        <p:nvSpPr>
          <p:cNvPr id="43" name="TextBox 34">
            <a:extLst>
              <a:ext uri="{FF2B5EF4-FFF2-40B4-BE49-F238E27FC236}">
                <a16:creationId xmlns:a16="http://schemas.microsoft.com/office/drawing/2014/main" id="{9BC9734A-8E50-1947-B5DB-7BD7AEE8E8D8}"/>
              </a:ext>
            </a:extLst>
          </p:cNvPr>
          <p:cNvSpPr txBox="1"/>
          <p:nvPr/>
        </p:nvSpPr>
        <p:spPr>
          <a:xfrm>
            <a:off x="1358075" y="5013664"/>
            <a:ext cx="10455812" cy="377411"/>
          </a:xfrm>
          <a:prstGeom prst="rect">
            <a:avLst/>
          </a:prstGeom>
          <a:noFill/>
        </p:spPr>
        <p:txBody>
          <a:bodyPr wrap="square" rtlCol="0">
            <a:spAutoFit/>
          </a:bodyPr>
          <a:lstStyle/>
          <a:p>
            <a:pPr>
              <a:lnSpc>
                <a:spcPct val="150000"/>
              </a:lnSpc>
              <a:defRPr/>
            </a:pPr>
            <a:r>
              <a:rPr lang="zh-CN" altLang="en-US" sz="1400">
                <a:solidFill>
                  <a:schemeClr val="tx1">
                    <a:lumMod val="75000"/>
                    <a:lumOff val="25000"/>
                  </a:schemeClr>
                </a:solidFill>
                <a:cs typeface="+mn-ea"/>
              </a:rPr>
              <a:t>测试并发只有单个消费者时</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没有重复添加数据</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但是在多个消费者同时</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还是有重复数据产生。</a:t>
            </a:r>
          </a:p>
        </p:txBody>
      </p:sp>
    </p:spTree>
    <p:extLst>
      <p:ext uri="{BB962C8B-B14F-4D97-AF65-F5344CB8AC3E}">
        <p14:creationId xmlns:p14="http://schemas.microsoft.com/office/powerpoint/2010/main" val="4272128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a:extLst>
              <a:ext uri="{FF2B5EF4-FFF2-40B4-BE49-F238E27FC236}">
                <a16:creationId xmlns:a16="http://schemas.microsoft.com/office/drawing/2014/main" id="{5ADACB91-2EF0-1841-9A8C-F68A7230A9B7}"/>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3" name="文本框 12">
            <a:extLst>
              <a:ext uri="{FF2B5EF4-FFF2-40B4-BE49-F238E27FC236}">
                <a16:creationId xmlns:a16="http://schemas.microsoft.com/office/drawing/2014/main" id="{B0BAFDEF-E8DB-CF45-AC9B-74A5F2B3D114}"/>
              </a:ext>
            </a:extLst>
          </p:cNvPr>
          <p:cNvSpPr txBox="1"/>
          <p:nvPr/>
        </p:nvSpPr>
        <p:spPr>
          <a:xfrm>
            <a:off x="993505" y="276066"/>
            <a:ext cx="2646878"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最终解决方法</a:t>
            </a:r>
          </a:p>
        </p:txBody>
      </p:sp>
      <p:pic>
        <p:nvPicPr>
          <p:cNvPr id="3" name="图片 2">
            <a:extLst>
              <a:ext uri="{FF2B5EF4-FFF2-40B4-BE49-F238E27FC236}">
                <a16:creationId xmlns:a16="http://schemas.microsoft.com/office/drawing/2014/main" id="{46CE4C27-0D79-0D45-80E7-5E15D5ADC4E4}"/>
              </a:ext>
            </a:extLst>
          </p:cNvPr>
          <p:cNvPicPr>
            <a:picLocks noChangeAspect="1"/>
          </p:cNvPicPr>
          <p:nvPr/>
        </p:nvPicPr>
        <p:blipFill>
          <a:blip r:embed="rId2"/>
          <a:stretch>
            <a:fillRect/>
          </a:stretch>
        </p:blipFill>
        <p:spPr>
          <a:xfrm>
            <a:off x="254643" y="1255412"/>
            <a:ext cx="11632557" cy="2379480"/>
          </a:xfrm>
          <a:prstGeom prst="rect">
            <a:avLst/>
          </a:prstGeom>
        </p:spPr>
      </p:pic>
      <p:sp>
        <p:nvSpPr>
          <p:cNvPr id="6" name="文本框 5">
            <a:extLst>
              <a:ext uri="{FF2B5EF4-FFF2-40B4-BE49-F238E27FC236}">
                <a16:creationId xmlns:a16="http://schemas.microsoft.com/office/drawing/2014/main" id="{8D3B634B-E852-1A43-9946-4E0FD26E4AA0}"/>
              </a:ext>
            </a:extLst>
          </p:cNvPr>
          <p:cNvSpPr txBox="1"/>
          <p:nvPr/>
        </p:nvSpPr>
        <p:spPr>
          <a:xfrm>
            <a:off x="393539" y="4016415"/>
            <a:ext cx="8802410" cy="338554"/>
          </a:xfrm>
          <a:prstGeom prst="rect">
            <a:avLst/>
          </a:prstGeom>
          <a:noFill/>
        </p:spPr>
        <p:txBody>
          <a:bodyPr wrap="none" rtlCol="0">
            <a:spAutoFit/>
          </a:bodyPr>
          <a:lstStyle/>
          <a:p>
            <a:r>
              <a:rPr lang="zh-CN" altLang="en-US" sz="1600">
                <a:latin typeface="SimHei" panose="02010609060101010101" pitchFamily="49" charset="-122"/>
                <a:ea typeface="SimHei" panose="02010609060101010101" pitchFamily="49" charset="-122"/>
              </a:rPr>
              <a:t>插入数据前判断表中是否已经存在</a:t>
            </a:r>
            <a:r>
              <a:rPr kumimoji="1"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只有当记录不存在时才执行插入操作</a:t>
            </a:r>
            <a:r>
              <a:rPr lang="en-US" altLang="zh-CN" sz="1600">
                <a:latin typeface="SimHei" panose="02010609060101010101" pitchFamily="49" charset="-122"/>
                <a:ea typeface="SimHei" panose="02010609060101010101" pitchFamily="49" charset="-122"/>
              </a:rPr>
              <a:t>,</a:t>
            </a:r>
            <a:r>
              <a:rPr lang="zh-CN" altLang="en-US" sz="1600">
                <a:latin typeface="SimHei" panose="02010609060101010101" pitchFamily="49" charset="-122"/>
                <a:ea typeface="SimHei" panose="02010609060101010101" pitchFamily="49" charset="-122"/>
              </a:rPr>
              <a:t>避免</a:t>
            </a:r>
            <a:r>
              <a:rPr lang="en-US" altLang="zh-CN" sz="1600">
                <a:latin typeface="SimHei" panose="02010609060101010101" pitchFamily="49" charset="-122"/>
                <a:ea typeface="SimHei" panose="02010609060101010101" pitchFamily="49" charset="-122"/>
              </a:rPr>
              <a:t>insert</a:t>
            </a:r>
            <a:r>
              <a:rPr lang="zh-CN" altLang="en-US" sz="1600">
                <a:latin typeface="SimHei" panose="02010609060101010101" pitchFamily="49" charset="-122"/>
                <a:ea typeface="SimHei" panose="02010609060101010101" pitchFamily="49" charset="-122"/>
              </a:rPr>
              <a:t>重复数据</a:t>
            </a:r>
            <a:r>
              <a:rPr lang="en-US" altLang="zh-CN" sz="1600">
                <a:latin typeface="SimHei" panose="02010609060101010101" pitchFamily="49" charset="-122"/>
                <a:ea typeface="SimHei" panose="02010609060101010101" pitchFamily="49" charset="-122"/>
              </a:rPr>
              <a:t>.</a:t>
            </a:r>
            <a:endParaRPr lang="zh-CN" altLang="en-US" sz="160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513689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0" y="2959188"/>
            <a:ext cx="7060195" cy="1223412"/>
          </a:xfrm>
          <a:prstGeom prst="rect">
            <a:avLst/>
          </a:prstGeom>
        </p:spPr>
        <p:txBody>
          <a:bodyPr wrap="square" lIns="68580" tIns="34290" rIns="68580" bIns="34290">
            <a:spAutoFit/>
          </a:bodyPr>
          <a:lstStyle/>
          <a:p>
            <a:pPr>
              <a:defRPr/>
            </a:pPr>
            <a:r>
              <a:rPr lang="en-US" altLang="zh-CN" sz="7500" b="1" spc="225" dirty="0">
                <a:solidFill>
                  <a:srgbClr val="292929"/>
                </a:solidFill>
                <a:cs typeface="+mn-ea"/>
                <a:sym typeface="+mn-lt"/>
              </a:rPr>
              <a:t>Redis</a:t>
            </a:r>
            <a:r>
              <a:rPr lang="zh-CN" altLang="en-US" sz="7500" b="1" spc="225" dirty="0">
                <a:solidFill>
                  <a:srgbClr val="292929"/>
                </a:solidFill>
                <a:cs typeface="+mn-ea"/>
                <a:sym typeface="+mn-lt"/>
              </a:rPr>
              <a:t>分布式锁</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04</a:t>
            </a:r>
          </a:p>
        </p:txBody>
      </p:sp>
    </p:spTree>
    <p:extLst>
      <p:ext uri="{BB962C8B-B14F-4D97-AF65-F5344CB8AC3E}">
        <p14:creationId xmlns:p14="http://schemas.microsoft.com/office/powerpoint/2010/main" val="3756293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AC693351-88EF-6942-9638-740C81B493F8}"/>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5" name="文本框 4">
            <a:extLst>
              <a:ext uri="{FF2B5EF4-FFF2-40B4-BE49-F238E27FC236}">
                <a16:creationId xmlns:a16="http://schemas.microsoft.com/office/drawing/2014/main" id="{4CA6F3EB-4619-174C-8474-4C8DABEF859C}"/>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grpSp>
        <p:nvGrpSpPr>
          <p:cNvPr id="31" name="组合 30">
            <a:extLst>
              <a:ext uri="{FF2B5EF4-FFF2-40B4-BE49-F238E27FC236}">
                <a16:creationId xmlns:a16="http://schemas.microsoft.com/office/drawing/2014/main" id="{909C8F75-1FBB-4643-B7E6-BFEA75EF626A}"/>
              </a:ext>
            </a:extLst>
          </p:cNvPr>
          <p:cNvGrpSpPr/>
          <p:nvPr/>
        </p:nvGrpSpPr>
        <p:grpSpPr>
          <a:xfrm>
            <a:off x="916531" y="2879322"/>
            <a:ext cx="792000" cy="792000"/>
            <a:chOff x="4267200" y="3009900"/>
            <a:chExt cx="792000" cy="792000"/>
          </a:xfrm>
          <a:solidFill>
            <a:srgbClr val="FFD966"/>
          </a:solidFill>
        </p:grpSpPr>
        <p:sp>
          <p:nvSpPr>
            <p:cNvPr id="32" name="椭圆 31">
              <a:extLst>
                <a:ext uri="{FF2B5EF4-FFF2-40B4-BE49-F238E27FC236}">
                  <a16:creationId xmlns:a16="http://schemas.microsoft.com/office/drawing/2014/main" id="{BEF861A0-1FF8-4748-A134-400D6300EE51}"/>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3" name="Freeform 101">
              <a:extLst>
                <a:ext uri="{FF2B5EF4-FFF2-40B4-BE49-F238E27FC236}">
                  <a16:creationId xmlns:a16="http://schemas.microsoft.com/office/drawing/2014/main" id="{82977901-5AA9-2241-8C8F-5D6202DAC74B}"/>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40" name="文本框 39">
            <a:extLst>
              <a:ext uri="{FF2B5EF4-FFF2-40B4-BE49-F238E27FC236}">
                <a16:creationId xmlns:a16="http://schemas.microsoft.com/office/drawing/2014/main" id="{46A27D8C-E8BF-624B-9501-E8FECA436DF3}"/>
              </a:ext>
            </a:extLst>
          </p:cNvPr>
          <p:cNvSpPr txBox="1"/>
          <p:nvPr/>
        </p:nvSpPr>
        <p:spPr>
          <a:xfrm>
            <a:off x="2004340" y="1129544"/>
            <a:ext cx="39771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lang="zh-CN" altLang="en-US" sz="2400" b="0" spc="600" noProof="0">
                <a:solidFill>
                  <a:schemeClr val="tx1">
                    <a:lumMod val="75000"/>
                    <a:lumOff val="25000"/>
                  </a:schemeClr>
                </a:solidFill>
                <a:latin typeface="+mn-lt"/>
                <a:ea typeface="+mn-ea"/>
                <a:cs typeface="+mn-ea"/>
                <a:sym typeface="+mn-lt"/>
              </a:rPr>
              <a:t>什么是分布式锁</a:t>
            </a:r>
            <a:endParaRPr lang="en-US" altLang="zh-CN" sz="2400" b="0" spc="600" noProof="0">
              <a:solidFill>
                <a:schemeClr val="tx1">
                  <a:lumMod val="75000"/>
                  <a:lumOff val="25000"/>
                </a:schemeClr>
              </a:solidFill>
              <a:latin typeface="+mn-lt"/>
              <a:ea typeface="+mn-ea"/>
              <a:cs typeface="+mn-ea"/>
              <a:sym typeface="+mn-lt"/>
            </a:endParaRPr>
          </a:p>
        </p:txBody>
      </p:sp>
      <p:sp>
        <p:nvSpPr>
          <p:cNvPr id="41" name="TextBox 34">
            <a:extLst>
              <a:ext uri="{FF2B5EF4-FFF2-40B4-BE49-F238E27FC236}">
                <a16:creationId xmlns:a16="http://schemas.microsoft.com/office/drawing/2014/main" id="{433A4D26-C3B5-294F-B56D-2C8FFDB65D17}"/>
              </a:ext>
            </a:extLst>
          </p:cNvPr>
          <p:cNvSpPr txBox="1"/>
          <p:nvPr/>
        </p:nvSpPr>
        <p:spPr>
          <a:xfrm>
            <a:off x="2034820" y="1645079"/>
            <a:ext cx="9561366" cy="1334468"/>
          </a:xfrm>
          <a:prstGeom prst="rect">
            <a:avLst/>
          </a:prstGeom>
          <a:noFill/>
        </p:spPr>
        <p:txBody>
          <a:bodyPr wrap="square" rtlCol="0">
            <a:spAutoFit/>
          </a:bodyPr>
          <a:lstStyle/>
          <a:p>
            <a:pPr>
              <a:lnSpc>
                <a:spcPct val="150000"/>
              </a:lnSpc>
              <a:defRPr/>
            </a:pPr>
            <a:r>
              <a:rPr lang="zh-CN" altLang="en-US" sz="1400">
                <a:solidFill>
                  <a:schemeClr val="tx1">
                    <a:lumMod val="75000"/>
                    <a:lumOff val="25000"/>
                  </a:schemeClr>
                </a:solidFill>
                <a:cs typeface="+mn-ea"/>
              </a:rPr>
              <a:t>分布式锁是控制分布式系统或不同系统之间共同访问共享资源的一种锁实现。如果不同的系统或同一个系统的不同主机之间共享了某个资源时，往往通过互斥来防止彼此之间的干扰。实现分布式锁的方式有很多，可以通过各种中间件来进行分布式锁的设计，包括</a:t>
            </a:r>
            <a:r>
              <a:rPr lang="en-US" altLang="zh-CN" sz="1400">
                <a:solidFill>
                  <a:schemeClr val="tx1">
                    <a:lumMod val="75000"/>
                    <a:lumOff val="25000"/>
                  </a:schemeClr>
                </a:solidFill>
                <a:cs typeface="+mn-ea"/>
              </a:rPr>
              <a:t>Redis</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Zookeeper</a:t>
            </a:r>
            <a:r>
              <a:rPr lang="zh-CN" altLang="en-US" sz="1400">
                <a:solidFill>
                  <a:schemeClr val="tx1">
                    <a:lumMod val="75000"/>
                    <a:lumOff val="25000"/>
                  </a:schemeClr>
                </a:solidFill>
                <a:cs typeface="+mn-ea"/>
              </a:rPr>
              <a:t>等，这里我们主要介绍</a:t>
            </a:r>
            <a:r>
              <a:rPr lang="en-US" altLang="zh-CN" sz="1400">
                <a:solidFill>
                  <a:schemeClr val="tx1">
                    <a:lumMod val="75000"/>
                    <a:lumOff val="25000"/>
                  </a:schemeClr>
                </a:solidFill>
                <a:cs typeface="+mn-ea"/>
              </a:rPr>
              <a:t>Redis</a:t>
            </a:r>
            <a:r>
              <a:rPr lang="zh-CN" altLang="en-US" sz="1400">
                <a:solidFill>
                  <a:schemeClr val="tx1">
                    <a:lumMod val="75000"/>
                    <a:lumOff val="25000"/>
                  </a:schemeClr>
                </a:solidFill>
                <a:cs typeface="+mn-ea"/>
              </a:rPr>
              <a:t>如何实现分布式锁以及在整个过程中出现的问题和优化解决方案。</a:t>
            </a:r>
          </a:p>
        </p:txBody>
      </p:sp>
      <p:sp>
        <p:nvSpPr>
          <p:cNvPr id="42" name="文本框 41">
            <a:extLst>
              <a:ext uri="{FF2B5EF4-FFF2-40B4-BE49-F238E27FC236}">
                <a16:creationId xmlns:a16="http://schemas.microsoft.com/office/drawing/2014/main" id="{88352841-046E-3546-A39B-8CC530F56BDE}"/>
              </a:ext>
            </a:extLst>
          </p:cNvPr>
          <p:cNvSpPr txBox="1"/>
          <p:nvPr/>
        </p:nvSpPr>
        <p:spPr>
          <a:xfrm>
            <a:off x="2004340" y="3044490"/>
            <a:ext cx="42117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lvl="0" algn="l">
              <a:defRPr/>
            </a:pPr>
            <a:r>
              <a:rPr lang="zh-CN" altLang="en-US" sz="2400" b="0" spc="600">
                <a:solidFill>
                  <a:schemeClr val="tx1">
                    <a:lumMod val="75000"/>
                    <a:lumOff val="25000"/>
                  </a:schemeClr>
                </a:solidFill>
                <a:cs typeface="+mn-ea"/>
                <a:sym typeface="+mn-lt"/>
              </a:rPr>
              <a:t>分布式锁设计目的</a:t>
            </a:r>
          </a:p>
        </p:txBody>
      </p:sp>
      <p:sp>
        <p:nvSpPr>
          <p:cNvPr id="43" name="TextBox 34">
            <a:extLst>
              <a:ext uri="{FF2B5EF4-FFF2-40B4-BE49-F238E27FC236}">
                <a16:creationId xmlns:a16="http://schemas.microsoft.com/office/drawing/2014/main" id="{FFA96E72-A323-244F-942E-18F0EE8B011B}"/>
              </a:ext>
            </a:extLst>
          </p:cNvPr>
          <p:cNvSpPr txBox="1"/>
          <p:nvPr/>
        </p:nvSpPr>
        <p:spPr>
          <a:xfrm>
            <a:off x="2004340" y="3516913"/>
            <a:ext cx="7903264" cy="377411"/>
          </a:xfrm>
          <a:prstGeom prst="rect">
            <a:avLst/>
          </a:prstGeom>
          <a:noFill/>
        </p:spPr>
        <p:txBody>
          <a:bodyPr wrap="square" rtlCol="0">
            <a:spAutoFit/>
          </a:bodyPr>
          <a:lstStyle/>
          <a:p>
            <a:pPr>
              <a:lnSpc>
                <a:spcPct val="150000"/>
              </a:lnSpc>
              <a:defRPr/>
            </a:pPr>
            <a:r>
              <a:rPr lang="zh-CN" altLang="en-US" sz="1400">
                <a:solidFill>
                  <a:schemeClr val="tx1">
                    <a:lumMod val="75000"/>
                    <a:lumOff val="25000"/>
                  </a:schemeClr>
                </a:solidFill>
                <a:cs typeface="+mn-ea"/>
              </a:rPr>
              <a:t>可以保证在分布式部署的应用集群中，同一个方法的同一操作只能被一台机器上的一个线程执行。</a:t>
            </a:r>
          </a:p>
        </p:txBody>
      </p:sp>
      <p:sp>
        <p:nvSpPr>
          <p:cNvPr id="44" name="文本框 43">
            <a:extLst>
              <a:ext uri="{FF2B5EF4-FFF2-40B4-BE49-F238E27FC236}">
                <a16:creationId xmlns:a16="http://schemas.microsoft.com/office/drawing/2014/main" id="{8B2F7820-CD14-AC43-A5CC-B1F5DF9FDFF4}"/>
              </a:ext>
            </a:extLst>
          </p:cNvPr>
          <p:cNvSpPr txBox="1"/>
          <p:nvPr/>
        </p:nvSpPr>
        <p:spPr>
          <a:xfrm>
            <a:off x="2004340" y="4039015"/>
            <a:ext cx="35689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20000"/>
              </a:spcBef>
              <a:buFont typeface="Arial" panose="020B0604020202020204" pitchFamily="34" charset="0"/>
              <a:buNone/>
              <a:defRPr sz="3600" b="1" cap="all">
                <a:gradFill>
                  <a:gsLst>
                    <a:gs pos="5000">
                      <a:srgbClr val="BD1032"/>
                    </a:gs>
                    <a:gs pos="36000">
                      <a:srgbClr val="55020D"/>
                    </a:gs>
                    <a:gs pos="68000">
                      <a:srgbClr val="E13377"/>
                    </a:gs>
                    <a:gs pos="100000">
                      <a:srgbClr val="ED8571"/>
                    </a:gs>
                  </a:gsLst>
                  <a:lin ang="5400000" scaled="1"/>
                </a:gradFill>
                <a:latin typeface="微软雅黑" panose="020B0503020204020204" charset="-122"/>
                <a:ea typeface="微软雅黑" panose="020B0503020204020204" charset="-122"/>
                <a:cs typeface="Arial" panose="020B0604020202020204" pitchFamily="34" charset="0"/>
              </a:defRPr>
            </a:lvl1pPr>
            <a:lvl2pPr marL="742950" indent="-285750">
              <a:spcBef>
                <a:spcPct val="20000"/>
              </a:spcBef>
              <a:buFont typeface="Arial" panose="020B0604020202020204" pitchFamily="34" charset="0"/>
              <a:buChar char="–"/>
              <a:defRPr sz="2800">
                <a:latin typeface="微软雅黑" panose="020B0503020204020204" charset="-122"/>
                <a:ea typeface="微软雅黑" panose="020B0503020204020204" charset="-122"/>
              </a:defRPr>
            </a:lvl2pPr>
            <a:lvl3pPr marL="1143000" indent="-228600">
              <a:spcBef>
                <a:spcPct val="20000"/>
              </a:spcBef>
              <a:buFont typeface="Arial" panose="020B0604020202020204" pitchFamily="34" charset="0"/>
              <a:buChar char="•"/>
              <a:defRPr sz="2400">
                <a:latin typeface="微软雅黑" panose="020B0503020204020204" charset="-122"/>
                <a:ea typeface="微软雅黑" panose="020B0503020204020204" charset="-122"/>
              </a:defRPr>
            </a:lvl3pPr>
            <a:lvl4pPr marL="16002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4pPr>
            <a:lvl5pPr marL="2057400" indent="-228600">
              <a:spcBef>
                <a:spcPct val="20000"/>
              </a:spcBef>
              <a:buFont typeface="Arial" panose="020B0604020202020204" pitchFamily="34" charset="0"/>
              <a:buChar char="»"/>
              <a:defRPr sz="2000">
                <a:latin typeface="微软雅黑" panose="020B0503020204020204" charset="-122"/>
                <a:ea typeface="微软雅黑" panose="020B050302020402020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charset="-122"/>
                <a:ea typeface="微软雅黑" panose="020B0503020204020204" charset="-122"/>
              </a:defRPr>
            </a:lvl9pPr>
          </a:lstStyle>
          <a:p>
            <a:pPr algn="l">
              <a:defRPr/>
            </a:pPr>
            <a:r>
              <a:rPr lang="zh-CN" altLang="en-US" sz="2400" b="0" spc="600">
                <a:solidFill>
                  <a:schemeClr val="tx1">
                    <a:lumMod val="75000"/>
                    <a:lumOff val="25000"/>
                  </a:schemeClr>
                </a:solidFill>
                <a:latin typeface="+mn-lt"/>
                <a:ea typeface="+mn-ea"/>
                <a:cs typeface="+mn-ea"/>
              </a:rPr>
              <a:t>分布式锁设计要求</a:t>
            </a:r>
          </a:p>
        </p:txBody>
      </p:sp>
      <p:sp>
        <p:nvSpPr>
          <p:cNvPr id="45" name="TextBox 34">
            <a:extLst>
              <a:ext uri="{FF2B5EF4-FFF2-40B4-BE49-F238E27FC236}">
                <a16:creationId xmlns:a16="http://schemas.microsoft.com/office/drawing/2014/main" id="{4EAC0EA4-8DDB-DD41-BA25-4BEEB71AFBE0}"/>
              </a:ext>
            </a:extLst>
          </p:cNvPr>
          <p:cNvSpPr txBox="1"/>
          <p:nvPr/>
        </p:nvSpPr>
        <p:spPr>
          <a:xfrm>
            <a:off x="2004340" y="4565623"/>
            <a:ext cx="9429164" cy="1657633"/>
          </a:xfrm>
          <a:prstGeom prst="rect">
            <a:avLst/>
          </a:prstGeom>
          <a:noFill/>
        </p:spPr>
        <p:txBody>
          <a:bodyPr wrap="square" rtlCol="0">
            <a:spAutoFit/>
          </a:bodyPr>
          <a:lstStyle/>
          <a:p>
            <a:pPr>
              <a:lnSpc>
                <a:spcPct val="150000"/>
              </a:lnSpc>
              <a:defRPr/>
            </a:pPr>
            <a:r>
              <a:rPr lang="zh-CN" altLang="en-US" sz="1400">
                <a:solidFill>
                  <a:schemeClr val="tx1">
                    <a:lumMod val="75000"/>
                    <a:lumOff val="25000"/>
                  </a:schemeClr>
                </a:solidFill>
                <a:cs typeface="+mn-ea"/>
              </a:rPr>
              <a:t>首先，为了确保分布式锁可用，我们至少要确保锁的实现同时满足以下四个条件：</a:t>
            </a:r>
          </a:p>
          <a:p>
            <a:pPr>
              <a:lnSpc>
                <a:spcPct val="150000"/>
              </a:lnSpc>
              <a:defRPr/>
            </a:pPr>
            <a:r>
              <a:rPr lang="en-US" altLang="zh-CN" sz="1400">
                <a:solidFill>
                  <a:schemeClr val="tx1">
                    <a:lumMod val="75000"/>
                    <a:lumOff val="25000"/>
                  </a:schemeClr>
                </a:solidFill>
                <a:cs typeface="+mn-ea"/>
              </a:rPr>
              <a:t>1</a:t>
            </a:r>
            <a:r>
              <a:rPr lang="zh-CN" altLang="en-US" sz="1400">
                <a:solidFill>
                  <a:schemeClr val="tx1">
                    <a:lumMod val="75000"/>
                    <a:lumOff val="25000"/>
                  </a:schemeClr>
                </a:solidFill>
                <a:cs typeface="+mn-ea"/>
              </a:rPr>
              <a:t>、互斥性：任意时刻，只能有一个客户端获取锁，不能同时有两个客户端获取到锁。</a:t>
            </a:r>
          </a:p>
          <a:p>
            <a:pPr>
              <a:lnSpc>
                <a:spcPct val="150000"/>
              </a:lnSpc>
              <a:defRPr/>
            </a:pPr>
            <a:r>
              <a:rPr lang="en-US" altLang="zh-CN" sz="1400">
                <a:solidFill>
                  <a:schemeClr val="tx1">
                    <a:lumMod val="75000"/>
                    <a:lumOff val="25000"/>
                  </a:schemeClr>
                </a:solidFill>
                <a:cs typeface="+mn-ea"/>
              </a:rPr>
              <a:t>2</a:t>
            </a:r>
            <a:r>
              <a:rPr lang="zh-CN" altLang="en-US" sz="1400">
                <a:solidFill>
                  <a:schemeClr val="tx1">
                    <a:lumMod val="75000"/>
                    <a:lumOff val="25000"/>
                  </a:schemeClr>
                </a:solidFill>
                <a:cs typeface="+mn-ea"/>
              </a:rPr>
              <a:t>、安全性：锁只能被持有该锁的客户端删除，不能由其它客户端删除。</a:t>
            </a:r>
          </a:p>
          <a:p>
            <a:pPr>
              <a:lnSpc>
                <a:spcPct val="150000"/>
              </a:lnSpc>
              <a:defRPr/>
            </a:pPr>
            <a:r>
              <a:rPr lang="en-US" altLang="zh-CN" sz="1400">
                <a:solidFill>
                  <a:schemeClr val="tx1">
                    <a:lumMod val="75000"/>
                    <a:lumOff val="25000"/>
                  </a:schemeClr>
                </a:solidFill>
                <a:cs typeface="+mn-ea"/>
              </a:rPr>
              <a:t>3</a:t>
            </a:r>
            <a:r>
              <a:rPr lang="zh-CN" altLang="en-US" sz="1400">
                <a:solidFill>
                  <a:schemeClr val="tx1">
                    <a:lumMod val="75000"/>
                    <a:lumOff val="25000"/>
                  </a:schemeClr>
                </a:solidFill>
                <a:cs typeface="+mn-ea"/>
              </a:rPr>
              <a:t>、避免死锁：获取锁的客户端因为某些原因（如</a:t>
            </a:r>
            <a:r>
              <a:rPr lang="en-US" altLang="zh-CN" sz="1400">
                <a:solidFill>
                  <a:schemeClr val="tx1">
                    <a:lumMod val="75000"/>
                    <a:lumOff val="25000"/>
                  </a:schemeClr>
                </a:solidFill>
                <a:cs typeface="+mn-ea"/>
              </a:rPr>
              <a:t>down</a:t>
            </a:r>
            <a:r>
              <a:rPr lang="zh-CN" altLang="en-US" sz="1400">
                <a:solidFill>
                  <a:schemeClr val="tx1">
                    <a:lumMod val="75000"/>
                    <a:lumOff val="25000"/>
                  </a:schemeClr>
                </a:solidFill>
                <a:cs typeface="+mn-ea"/>
              </a:rPr>
              <a:t>机等）而未能释放锁，其它客户端再也无法获取到该锁。</a:t>
            </a:r>
          </a:p>
          <a:p>
            <a:pPr>
              <a:lnSpc>
                <a:spcPct val="150000"/>
              </a:lnSpc>
              <a:defRPr/>
            </a:pPr>
            <a:r>
              <a:rPr lang="en-US" altLang="zh-CN" sz="1400">
                <a:solidFill>
                  <a:schemeClr val="tx1">
                    <a:lumMod val="75000"/>
                    <a:lumOff val="25000"/>
                  </a:schemeClr>
                </a:solidFill>
                <a:cs typeface="+mn-ea"/>
              </a:rPr>
              <a:t>4</a:t>
            </a:r>
            <a:r>
              <a:rPr lang="zh-CN" altLang="en-US" sz="1400">
                <a:solidFill>
                  <a:schemeClr val="tx1">
                    <a:lumMod val="75000"/>
                    <a:lumOff val="25000"/>
                  </a:schemeClr>
                </a:solidFill>
                <a:cs typeface="+mn-ea"/>
              </a:rPr>
              <a:t>、具有容错性：当部分节点（</a:t>
            </a:r>
            <a:r>
              <a:rPr lang="en-US" altLang="zh-CN" sz="1400">
                <a:solidFill>
                  <a:schemeClr val="tx1">
                    <a:lumMod val="75000"/>
                    <a:lumOff val="25000"/>
                  </a:schemeClr>
                </a:solidFill>
                <a:cs typeface="+mn-ea"/>
              </a:rPr>
              <a:t>redis</a:t>
            </a:r>
            <a:r>
              <a:rPr lang="zh-CN" altLang="en-US" sz="1400">
                <a:solidFill>
                  <a:schemeClr val="tx1">
                    <a:lumMod val="75000"/>
                    <a:lumOff val="25000"/>
                  </a:schemeClr>
                </a:solidFill>
                <a:cs typeface="+mn-ea"/>
              </a:rPr>
              <a:t>节点等）</a:t>
            </a:r>
            <a:r>
              <a:rPr lang="en-US" altLang="zh-CN" sz="1400">
                <a:solidFill>
                  <a:schemeClr val="tx1">
                    <a:lumMod val="75000"/>
                    <a:lumOff val="25000"/>
                  </a:schemeClr>
                </a:solidFill>
                <a:cs typeface="+mn-ea"/>
              </a:rPr>
              <a:t>down</a:t>
            </a:r>
            <a:r>
              <a:rPr lang="zh-CN" altLang="en-US" sz="1400">
                <a:solidFill>
                  <a:schemeClr val="tx1">
                    <a:lumMod val="75000"/>
                    <a:lumOff val="25000"/>
                  </a:schemeClr>
                </a:solidFill>
                <a:cs typeface="+mn-ea"/>
              </a:rPr>
              <a:t>机时，客户端仍然能够获取锁和释放锁。</a:t>
            </a:r>
          </a:p>
        </p:txBody>
      </p:sp>
      <p:grpSp>
        <p:nvGrpSpPr>
          <p:cNvPr id="49" name="组合 48">
            <a:extLst>
              <a:ext uri="{FF2B5EF4-FFF2-40B4-BE49-F238E27FC236}">
                <a16:creationId xmlns:a16="http://schemas.microsoft.com/office/drawing/2014/main" id="{A68AC016-D43D-A44F-89B0-3F9247773A0B}"/>
              </a:ext>
            </a:extLst>
          </p:cNvPr>
          <p:cNvGrpSpPr/>
          <p:nvPr/>
        </p:nvGrpSpPr>
        <p:grpSpPr>
          <a:xfrm>
            <a:off x="993505" y="1195209"/>
            <a:ext cx="792000" cy="792000"/>
            <a:chOff x="4267200" y="3009900"/>
            <a:chExt cx="792000" cy="792000"/>
          </a:xfrm>
          <a:solidFill>
            <a:srgbClr val="FFD966"/>
          </a:solidFill>
        </p:grpSpPr>
        <p:sp>
          <p:nvSpPr>
            <p:cNvPr id="50" name="椭圆 49">
              <a:extLst>
                <a:ext uri="{FF2B5EF4-FFF2-40B4-BE49-F238E27FC236}">
                  <a16:creationId xmlns:a16="http://schemas.microsoft.com/office/drawing/2014/main" id="{D8713B89-1FB4-3A49-989D-C2E064B0122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1" name="Freeform 101">
              <a:extLst>
                <a:ext uri="{FF2B5EF4-FFF2-40B4-BE49-F238E27FC236}">
                  <a16:creationId xmlns:a16="http://schemas.microsoft.com/office/drawing/2014/main" id="{BEDFA4F3-7EAE-B245-9173-181AB347B47E}"/>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52" name="组合 51">
            <a:extLst>
              <a:ext uri="{FF2B5EF4-FFF2-40B4-BE49-F238E27FC236}">
                <a16:creationId xmlns:a16="http://schemas.microsoft.com/office/drawing/2014/main" id="{8A652FB5-ED80-094F-8D73-B47EF0E5A90C}"/>
              </a:ext>
            </a:extLst>
          </p:cNvPr>
          <p:cNvGrpSpPr/>
          <p:nvPr/>
        </p:nvGrpSpPr>
        <p:grpSpPr>
          <a:xfrm>
            <a:off x="947785" y="4037822"/>
            <a:ext cx="792000" cy="792000"/>
            <a:chOff x="4267200" y="3009900"/>
            <a:chExt cx="792000" cy="792000"/>
          </a:xfrm>
          <a:solidFill>
            <a:srgbClr val="FFD966"/>
          </a:solidFill>
        </p:grpSpPr>
        <p:sp>
          <p:nvSpPr>
            <p:cNvPr id="53" name="椭圆 52">
              <a:extLst>
                <a:ext uri="{FF2B5EF4-FFF2-40B4-BE49-F238E27FC236}">
                  <a16:creationId xmlns:a16="http://schemas.microsoft.com/office/drawing/2014/main" id="{975D155C-BB85-1340-AB11-0D49A0DFBA31}"/>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4" name="Freeform 101">
              <a:extLst>
                <a:ext uri="{FF2B5EF4-FFF2-40B4-BE49-F238E27FC236}">
                  <a16:creationId xmlns:a16="http://schemas.microsoft.com/office/drawing/2014/main" id="{8B14086D-ED8A-9042-A348-973621B7F092}"/>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1402700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79361362-A99B-554A-8A90-A0D706E50D2B}"/>
              </a:ext>
            </a:extLst>
          </p:cNvPr>
          <p:cNvSpPr/>
          <p:nvPr/>
        </p:nvSpPr>
        <p:spPr>
          <a:xfrm>
            <a:off x="1990219" y="2334196"/>
            <a:ext cx="1277082" cy="1277082"/>
          </a:xfrm>
          <a:prstGeom prst="ellipse">
            <a:avLst/>
          </a:prstGeom>
          <a:no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AA97F0C6-3777-AB49-8863-B062712C718F}"/>
              </a:ext>
            </a:extLst>
          </p:cNvPr>
          <p:cNvSpPr/>
          <p:nvPr/>
        </p:nvSpPr>
        <p:spPr>
          <a:xfrm>
            <a:off x="5200488" y="2294857"/>
            <a:ext cx="1277082" cy="1277082"/>
          </a:xfrm>
          <a:prstGeom prst="ellipse">
            <a:avLst/>
          </a:prstGeom>
          <a:no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78B345A0-8C22-9844-95CA-664E53DCAE5B}"/>
              </a:ext>
            </a:extLst>
          </p:cNvPr>
          <p:cNvSpPr/>
          <p:nvPr/>
        </p:nvSpPr>
        <p:spPr>
          <a:xfrm>
            <a:off x="8248030" y="2294857"/>
            <a:ext cx="1277082" cy="1277082"/>
          </a:xfrm>
          <a:prstGeom prst="ellipse">
            <a:avLst/>
          </a:prstGeom>
          <a:noFill/>
          <a:ln w="28575">
            <a:solidFill>
              <a:srgbClr val="FFD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Freeform 5">
            <a:extLst>
              <a:ext uri="{FF2B5EF4-FFF2-40B4-BE49-F238E27FC236}">
                <a16:creationId xmlns:a16="http://schemas.microsoft.com/office/drawing/2014/main" id="{6938DD24-3955-EF4B-9B08-B4966186AC09}"/>
              </a:ext>
            </a:extLst>
          </p:cNvPr>
          <p:cNvSpPr>
            <a:spLocks noEditPoints="1"/>
          </p:cNvSpPr>
          <p:nvPr/>
        </p:nvSpPr>
        <p:spPr bwMode="auto">
          <a:xfrm>
            <a:off x="2402939" y="2716907"/>
            <a:ext cx="497749" cy="497749"/>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rgbClr val="FFD966"/>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cs typeface="+mn-ea"/>
              <a:sym typeface="+mn-lt"/>
            </a:endParaRPr>
          </a:p>
        </p:txBody>
      </p:sp>
      <p:sp>
        <p:nvSpPr>
          <p:cNvPr id="8" name="Freeform 103">
            <a:extLst>
              <a:ext uri="{FF2B5EF4-FFF2-40B4-BE49-F238E27FC236}">
                <a16:creationId xmlns:a16="http://schemas.microsoft.com/office/drawing/2014/main" id="{B25FB2E4-49A0-5540-9CB2-4E4EAA9CBE43}"/>
              </a:ext>
            </a:extLst>
          </p:cNvPr>
          <p:cNvSpPr>
            <a:spLocks noEditPoints="1"/>
          </p:cNvSpPr>
          <p:nvPr/>
        </p:nvSpPr>
        <p:spPr bwMode="auto">
          <a:xfrm>
            <a:off x="5658634" y="2637286"/>
            <a:ext cx="356343" cy="524723"/>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D966"/>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cs typeface="+mn-ea"/>
              <a:sym typeface="+mn-lt"/>
            </a:endParaRPr>
          </a:p>
        </p:txBody>
      </p:sp>
      <p:sp>
        <p:nvSpPr>
          <p:cNvPr id="9" name="Freeform 63">
            <a:extLst>
              <a:ext uri="{FF2B5EF4-FFF2-40B4-BE49-F238E27FC236}">
                <a16:creationId xmlns:a16="http://schemas.microsoft.com/office/drawing/2014/main" id="{6CE16582-DD83-D04C-8791-DB119AFECD7F}"/>
              </a:ext>
            </a:extLst>
          </p:cNvPr>
          <p:cNvSpPr>
            <a:spLocks noEditPoints="1"/>
          </p:cNvSpPr>
          <p:nvPr/>
        </p:nvSpPr>
        <p:spPr bwMode="auto">
          <a:xfrm>
            <a:off x="8651663" y="2708830"/>
            <a:ext cx="524359" cy="381634"/>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rgbClr val="FFD966"/>
          </a:solidFill>
          <a:ln w="9525">
            <a:noFill/>
            <a:round/>
          </a:ln>
        </p:spPr>
        <p:txBody>
          <a:bodyPr vert="horz" wrap="square" lIns="128580" tIns="64290" rIns="128580" bIns="64290" numCol="1" anchor="t" anchorCtr="0" compatLnSpc="1"/>
          <a:lstStyle/>
          <a:p>
            <a:pPr marL="0" marR="0" lvl="0" indent="0" defTabSz="914400" eaLnBrk="1" fontAlgn="base" latinLnBrk="0" hangingPunct="1">
              <a:lnSpc>
                <a:spcPct val="120000"/>
              </a:lnSpc>
              <a:spcBef>
                <a:spcPct val="0"/>
              </a:spcBef>
              <a:spcAft>
                <a:spcPct val="0"/>
              </a:spcAft>
              <a:buClrTx/>
              <a:buSzTx/>
              <a:buFontTx/>
              <a:buNone/>
              <a:defRPr/>
            </a:pPr>
            <a:endParaRPr kumimoji="0" lang="en-US" sz="800" b="0" i="0" u="none" strike="noStrike" kern="0" cap="none" spc="0" normalizeH="0" baseline="0" noProof="0" dirty="0">
              <a:ln>
                <a:noFill/>
              </a:ln>
              <a:solidFill>
                <a:prstClr val="black"/>
              </a:solidFill>
              <a:effectLst/>
              <a:uLnTx/>
              <a:uFillTx/>
              <a:cs typeface="+mn-ea"/>
              <a:sym typeface="+mn-lt"/>
            </a:endParaRPr>
          </a:p>
        </p:txBody>
      </p:sp>
      <p:sp>
        <p:nvSpPr>
          <p:cNvPr id="11" name="文本框 10">
            <a:extLst>
              <a:ext uri="{FF2B5EF4-FFF2-40B4-BE49-F238E27FC236}">
                <a16:creationId xmlns:a16="http://schemas.microsoft.com/office/drawing/2014/main" id="{C0BE87D6-9794-3349-89B6-1F69E2204795}"/>
              </a:ext>
            </a:extLst>
          </p:cNvPr>
          <p:cNvSpPr txBox="1"/>
          <p:nvPr/>
        </p:nvSpPr>
        <p:spPr>
          <a:xfrm>
            <a:off x="1689166" y="4164948"/>
            <a:ext cx="2210805"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75000"/>
                    <a:lumOff val="25000"/>
                  </a:schemeClr>
                </a:solidFill>
                <a:cs typeface="+mn-ea"/>
              </a:rPr>
              <a:t>基于</a:t>
            </a:r>
            <a:r>
              <a:rPr lang="en-US" altLang="zh-CN" sz="2400">
                <a:solidFill>
                  <a:schemeClr val="tx1">
                    <a:lumMod val="75000"/>
                    <a:lumOff val="25000"/>
                  </a:schemeClr>
                </a:solidFill>
                <a:cs typeface="+mn-ea"/>
              </a:rPr>
              <a:t>redis</a:t>
            </a:r>
            <a:r>
              <a:rPr lang="zh-CN" altLang="en-US" sz="2400">
                <a:solidFill>
                  <a:schemeClr val="tx1">
                    <a:lumMod val="75000"/>
                    <a:lumOff val="25000"/>
                  </a:schemeClr>
                </a:solidFill>
                <a:cs typeface="+mn-ea"/>
              </a:rPr>
              <a:t>实现</a:t>
            </a:r>
            <a:endParaRPr lang="zh-CN" altLang="en-US" sz="2400" dirty="0">
              <a:solidFill>
                <a:schemeClr val="tx1">
                  <a:lumMod val="75000"/>
                  <a:lumOff val="25000"/>
                </a:schemeClr>
              </a:solidFill>
              <a:cs typeface="+mn-ea"/>
              <a:sym typeface="+mn-lt"/>
            </a:endParaRPr>
          </a:p>
        </p:txBody>
      </p:sp>
      <p:sp>
        <p:nvSpPr>
          <p:cNvPr id="13" name="文本框 12">
            <a:extLst>
              <a:ext uri="{FF2B5EF4-FFF2-40B4-BE49-F238E27FC236}">
                <a16:creationId xmlns:a16="http://schemas.microsoft.com/office/drawing/2014/main" id="{48A61163-B1EC-AA43-80D3-9E8060D8E48B}"/>
              </a:ext>
            </a:extLst>
          </p:cNvPr>
          <p:cNvSpPr txBox="1"/>
          <p:nvPr/>
        </p:nvSpPr>
        <p:spPr>
          <a:xfrm>
            <a:off x="4419991" y="4176774"/>
            <a:ext cx="2477285"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tx1">
                    <a:lumMod val="75000"/>
                    <a:lumOff val="25000"/>
                  </a:schemeClr>
                </a:solidFill>
                <a:cs typeface="+mn-ea"/>
                <a:sym typeface="+mn-lt"/>
              </a:rPr>
              <a:t>基于数据库</a:t>
            </a:r>
          </a:p>
        </p:txBody>
      </p:sp>
      <p:sp>
        <p:nvSpPr>
          <p:cNvPr id="15" name="文本框 14">
            <a:extLst>
              <a:ext uri="{FF2B5EF4-FFF2-40B4-BE49-F238E27FC236}">
                <a16:creationId xmlns:a16="http://schemas.microsoft.com/office/drawing/2014/main" id="{4E118886-62FE-FD45-B29B-069D827968EF}"/>
              </a:ext>
            </a:extLst>
          </p:cNvPr>
          <p:cNvSpPr txBox="1"/>
          <p:nvPr/>
        </p:nvSpPr>
        <p:spPr>
          <a:xfrm>
            <a:off x="7259557" y="4181592"/>
            <a:ext cx="3194613"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a:solidFill>
                  <a:schemeClr val="tx1">
                    <a:lumMod val="75000"/>
                    <a:lumOff val="25000"/>
                  </a:schemeClr>
                </a:solidFill>
                <a:cs typeface="+mn-ea"/>
              </a:rPr>
              <a:t>基于</a:t>
            </a:r>
            <a:r>
              <a:rPr lang="en-US" altLang="zh-CN" sz="2400">
                <a:solidFill>
                  <a:schemeClr val="tx1">
                    <a:lumMod val="75000"/>
                    <a:lumOff val="25000"/>
                  </a:schemeClr>
                </a:solidFill>
                <a:cs typeface="+mn-ea"/>
              </a:rPr>
              <a:t>zookeeper</a:t>
            </a:r>
            <a:r>
              <a:rPr lang="zh-CN" altLang="en-US" sz="2400">
                <a:solidFill>
                  <a:schemeClr val="tx1">
                    <a:lumMod val="75000"/>
                    <a:lumOff val="25000"/>
                  </a:schemeClr>
                </a:solidFill>
                <a:cs typeface="+mn-ea"/>
              </a:rPr>
              <a:t>实现</a:t>
            </a:r>
            <a:endParaRPr lang="zh-CN" altLang="en-US" sz="2400" dirty="0">
              <a:solidFill>
                <a:schemeClr val="tx1">
                  <a:lumMod val="75000"/>
                  <a:lumOff val="25000"/>
                </a:schemeClr>
              </a:solidFill>
              <a:cs typeface="+mn-ea"/>
              <a:sym typeface="+mn-lt"/>
            </a:endParaRPr>
          </a:p>
        </p:txBody>
      </p:sp>
      <p:sp>
        <p:nvSpPr>
          <p:cNvPr id="16" name="椭圆 15">
            <a:extLst>
              <a:ext uri="{FF2B5EF4-FFF2-40B4-BE49-F238E27FC236}">
                <a16:creationId xmlns:a16="http://schemas.microsoft.com/office/drawing/2014/main" id="{A121B573-C237-524F-9D60-71CBD73938C5}"/>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a:extLst>
              <a:ext uri="{FF2B5EF4-FFF2-40B4-BE49-F238E27FC236}">
                <a16:creationId xmlns:a16="http://schemas.microsoft.com/office/drawing/2014/main" id="{43011591-67A4-654F-AD7A-7B42CA709B9A}"/>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Tree>
    <p:extLst>
      <p:ext uri="{BB962C8B-B14F-4D97-AF65-F5344CB8AC3E}">
        <p14:creationId xmlns:p14="http://schemas.microsoft.com/office/powerpoint/2010/main" val="3652162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640129" cy="369332"/>
          </a:xfrm>
          <a:prstGeom prst="rect">
            <a:avLst/>
          </a:prstGeom>
          <a:noFill/>
        </p:spPr>
        <p:txBody>
          <a:bodyPr wrap="none" rtlCol="0">
            <a:spAutoFit/>
          </a:bodyPr>
          <a:lstStyle/>
          <a:p>
            <a:r>
              <a:rPr kumimoji="1" lang="zh-CN" altLang="en-US"/>
              <a:t>基于</a:t>
            </a:r>
            <a:r>
              <a:rPr kumimoji="1" lang="en-US" altLang="zh-CN"/>
              <a:t>redis</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2" name="文本框 1">
            <a:extLst>
              <a:ext uri="{FF2B5EF4-FFF2-40B4-BE49-F238E27FC236}">
                <a16:creationId xmlns:a16="http://schemas.microsoft.com/office/drawing/2014/main" id="{0AA757D0-A82E-C54B-9C1B-F0BA513160A2}"/>
              </a:ext>
            </a:extLst>
          </p:cNvPr>
          <p:cNvSpPr txBox="1"/>
          <p:nvPr/>
        </p:nvSpPr>
        <p:spPr>
          <a:xfrm>
            <a:off x="993505" y="3907976"/>
            <a:ext cx="10816577" cy="2435603"/>
          </a:xfrm>
          <a:prstGeom prst="rect">
            <a:avLst/>
          </a:prstGeom>
          <a:noFill/>
        </p:spPr>
        <p:txBody>
          <a:bodyPr wrap="square" rtlCol="0">
            <a:spAutoFit/>
          </a:bodyPr>
          <a:lstStyle/>
          <a:p>
            <a:pPr>
              <a:lnSpc>
                <a:spcPct val="150000"/>
              </a:lnSpc>
            </a:pPr>
            <a:r>
              <a:rPr lang="en-US" altLang="zh-CN" sz="2000">
                <a:latin typeface="SimHei" panose="02010609060101010101" pitchFamily="49" charset="-122"/>
                <a:ea typeface="SimHei" panose="02010609060101010101" pitchFamily="49" charset="-122"/>
              </a:rPr>
              <a:t>Redis</a:t>
            </a:r>
            <a:r>
              <a:rPr lang="zh-CN" altLang="en-US" sz="2000">
                <a:latin typeface="SimHei" panose="02010609060101010101" pitchFamily="49" charset="-122"/>
                <a:ea typeface="SimHei" panose="02010609060101010101" pitchFamily="49" charset="-122"/>
              </a:rPr>
              <a:t>官方给出两种思路</a:t>
            </a:r>
          </a:p>
          <a:p>
            <a:pPr>
              <a:lnSpc>
                <a:spcPct val="150000"/>
              </a:lnSpc>
            </a:pPr>
            <a:r>
              <a:rPr lang="zh-CN" altLang="en-US">
                <a:latin typeface="SimHei" panose="02010609060101010101" pitchFamily="49" charset="-122"/>
                <a:ea typeface="SimHei" panose="02010609060101010101" pitchFamily="49" charset="-122"/>
              </a:rPr>
              <a:t>第一种：</a:t>
            </a:r>
            <a:r>
              <a:rPr lang="en-US" altLang="zh-CN">
                <a:latin typeface="SimHei" panose="02010609060101010101" pitchFamily="49" charset="-122"/>
                <a:ea typeface="SimHei" panose="02010609060101010101" pitchFamily="49" charset="-122"/>
              </a:rPr>
              <a:t>SET key value [EX seconds] [PX milliseconds] [NX|XX]</a:t>
            </a:r>
            <a:endParaRPr lang="en-US" altLang="zh-CN" sz="1200">
              <a:latin typeface="SimHei" panose="02010609060101010101" pitchFamily="49" charset="-122"/>
              <a:ea typeface="SimHei" panose="02010609060101010101" pitchFamily="49" charset="-122"/>
            </a:endParaRP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将字符串值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关联到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，如果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已经持有其他值，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就覆写旧值，无视类型。</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EX 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：设置键的过期时间为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秒。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key value EX 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效果等同于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SETEX key second 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PX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millisecond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：设置键的过期时间为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millisecond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毫秒。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key value PX millisecond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效果等同于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PSETEX key millisecond 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：只在键不存在时，才对键进行设置操作。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key value 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效果等同于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 key 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XX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：只在键已经存在时，才对键进行设置操作。</a:t>
            </a:r>
          </a:p>
        </p:txBody>
      </p:sp>
      <p:pic>
        <p:nvPicPr>
          <p:cNvPr id="3" name="图片 2">
            <a:extLst>
              <a:ext uri="{FF2B5EF4-FFF2-40B4-BE49-F238E27FC236}">
                <a16:creationId xmlns:a16="http://schemas.microsoft.com/office/drawing/2014/main" id="{C2B28B9D-8E1E-804E-ABCE-CB21E019AB57}"/>
              </a:ext>
            </a:extLst>
          </p:cNvPr>
          <p:cNvPicPr>
            <a:picLocks noChangeAspect="1"/>
          </p:cNvPicPr>
          <p:nvPr/>
        </p:nvPicPr>
        <p:blipFill>
          <a:blip r:embed="rId3"/>
          <a:stretch>
            <a:fillRect/>
          </a:stretch>
        </p:blipFill>
        <p:spPr>
          <a:xfrm>
            <a:off x="993505" y="1492001"/>
            <a:ext cx="9241165" cy="2540089"/>
          </a:xfrm>
          <a:prstGeom prst="rect">
            <a:avLst/>
          </a:prstGeom>
        </p:spPr>
      </p:pic>
    </p:spTree>
    <p:extLst>
      <p:ext uri="{BB962C8B-B14F-4D97-AF65-F5344CB8AC3E}">
        <p14:creationId xmlns:p14="http://schemas.microsoft.com/office/powerpoint/2010/main" val="1420393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EAC1B8-1908-C44C-BBF5-912C7B12E824}"/>
              </a:ext>
            </a:extLst>
          </p:cNvPr>
          <p:cNvSpPr>
            <a:spLocks noGrp="1"/>
          </p:cNvSpPr>
          <p:nvPr>
            <p:ph type="title"/>
          </p:nvPr>
        </p:nvSpPr>
        <p:spPr/>
        <p:txBody>
          <a:bodyPr/>
          <a:lstStyle/>
          <a:p>
            <a:r>
              <a:rPr kumimoji="1" lang="zh-CN" altLang="en-US"/>
              <a:t>目录</a:t>
            </a:r>
            <a:endParaRPr kumimoji="1" lang="zh-CN" altLang="en-US" dirty="0"/>
          </a:p>
        </p:txBody>
      </p:sp>
      <p:graphicFrame>
        <p:nvGraphicFramePr>
          <p:cNvPr id="4" name="内容占位符 3">
            <a:extLst>
              <a:ext uri="{FF2B5EF4-FFF2-40B4-BE49-F238E27FC236}">
                <a16:creationId xmlns:a16="http://schemas.microsoft.com/office/drawing/2014/main" id="{9A8648A5-157E-3B4B-9428-DF0953E11407}"/>
              </a:ext>
            </a:extLst>
          </p:cNvPr>
          <p:cNvGraphicFramePr>
            <a:graphicFrameLocks noGrp="1"/>
          </p:cNvGraphicFramePr>
          <p:nvPr>
            <p:ph idx="1"/>
            <p:extLst>
              <p:ext uri="{D42A27DB-BD31-4B8C-83A1-F6EECF244321}">
                <p14:modId xmlns:p14="http://schemas.microsoft.com/office/powerpoint/2010/main" val="2587913738"/>
              </p:ext>
            </p:extLst>
          </p:nvPr>
        </p:nvGraphicFramePr>
        <p:xfrm>
          <a:off x="1003597" y="1566595"/>
          <a:ext cx="10515600" cy="36998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1490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2" name="文本框 1">
            <a:extLst>
              <a:ext uri="{FF2B5EF4-FFF2-40B4-BE49-F238E27FC236}">
                <a16:creationId xmlns:a16="http://schemas.microsoft.com/office/drawing/2014/main" id="{0AA757D0-A82E-C54B-9C1B-F0BA513160A2}"/>
              </a:ext>
            </a:extLst>
          </p:cNvPr>
          <p:cNvSpPr txBox="1"/>
          <p:nvPr/>
        </p:nvSpPr>
        <p:spPr>
          <a:xfrm>
            <a:off x="851338" y="862366"/>
            <a:ext cx="8407618" cy="3102452"/>
          </a:xfrm>
          <a:prstGeom prst="rect">
            <a:avLst/>
          </a:prstGeom>
          <a:noFill/>
        </p:spPr>
        <p:txBody>
          <a:bodyPr wrap="square" rtlCol="0">
            <a:spAutoFit/>
          </a:bodyPr>
          <a:lstStyle/>
          <a:p>
            <a:pPr>
              <a:lnSpc>
                <a:spcPct val="150000"/>
              </a:lnSpc>
            </a:pPr>
            <a:r>
              <a:rPr lang="zh-CN" altLang="en-US">
                <a:latin typeface="SimHei" panose="02010609060101010101" pitchFamily="49" charset="-122"/>
                <a:ea typeface="SimHei" panose="02010609060101010101" pitchFamily="49" charset="-122"/>
              </a:rPr>
              <a:t>第二种：</a:t>
            </a:r>
            <a:r>
              <a:rPr lang="en-US" altLang="zh-CN">
                <a:latin typeface="SimHei" panose="02010609060101010101" pitchFamily="49" charset="-122"/>
                <a:ea typeface="SimHei" panose="02010609060101010101" pitchFamily="49" charset="-122"/>
              </a:rPr>
              <a:t>SETNX+GETSET</a:t>
            </a:r>
          </a:p>
          <a:p>
            <a:pPr>
              <a:lnSpc>
                <a:spcPct val="150000"/>
              </a:lnSpc>
            </a:pPr>
            <a:r>
              <a:rPr lang="en-US" altLang="zh-CN" sz="1600" b="1">
                <a:solidFill>
                  <a:schemeClr val="tx1">
                    <a:lumMod val="75000"/>
                    <a:lumOff val="25000"/>
                  </a:schemeClr>
                </a:solidFill>
                <a:latin typeface="SimHei" panose="02010609060101010101" pitchFamily="49" charset="-122"/>
                <a:ea typeface="SimHei" panose="02010609060101010101" pitchFamily="49" charset="-122"/>
                <a:cs typeface="+mn-ea"/>
              </a:rPr>
              <a:t>SETNX key value</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将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的值设为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，当且仅当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不存在。</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若给定的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已经存在，则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不做任何动作。</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是</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 if Not eXists』(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如果不存在，则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的简写。</a:t>
            </a:r>
          </a:p>
          <a:p>
            <a:pPr>
              <a:lnSpc>
                <a:spcPct val="150000"/>
              </a:lnSpc>
            </a:pPr>
            <a:endParaRPr lang="zh-CN" altLang="en-US" sz="1200">
              <a:solidFill>
                <a:schemeClr val="tx1">
                  <a:lumMod val="75000"/>
                  <a:lumOff val="25000"/>
                </a:schemeClr>
              </a:solidFill>
              <a:latin typeface="SimHei" panose="02010609060101010101" pitchFamily="49" charset="-122"/>
              <a:ea typeface="SimHei" panose="02010609060101010101" pitchFamily="49" charset="-122"/>
              <a:cs typeface="+mn-ea"/>
            </a:endParaRPr>
          </a:p>
          <a:p>
            <a:pPr>
              <a:lnSpc>
                <a:spcPct val="150000"/>
              </a:lnSpc>
            </a:pPr>
            <a:r>
              <a:rPr lang="en-US" altLang="zh-CN" sz="1600" b="1">
                <a:solidFill>
                  <a:schemeClr val="tx1">
                    <a:lumMod val="75000"/>
                    <a:lumOff val="25000"/>
                  </a:schemeClr>
                </a:solidFill>
                <a:latin typeface="SimHei" panose="02010609060101010101" pitchFamily="49" charset="-122"/>
                <a:ea typeface="SimHei" panose="02010609060101010101" pitchFamily="49" charset="-122"/>
                <a:cs typeface="+mn-ea"/>
              </a:rPr>
              <a:t>GETSET key value</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将给定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的值设为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value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，并返回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的旧值</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(old value)</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当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存在但不是字符串类型时，返回一个错误。</a:t>
            </a:r>
            <a:endPar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endParaRPr>
          </a:p>
        </p:txBody>
      </p:sp>
      <p:sp>
        <p:nvSpPr>
          <p:cNvPr id="3" name="文本框 2">
            <a:extLst>
              <a:ext uri="{FF2B5EF4-FFF2-40B4-BE49-F238E27FC236}">
                <a16:creationId xmlns:a16="http://schemas.microsoft.com/office/drawing/2014/main" id="{83C04CEF-0322-E14B-8EB0-5AADC0280FB8}"/>
              </a:ext>
            </a:extLst>
          </p:cNvPr>
          <p:cNvSpPr txBox="1"/>
          <p:nvPr/>
        </p:nvSpPr>
        <p:spPr>
          <a:xfrm>
            <a:off x="851338" y="4201339"/>
            <a:ext cx="10166119" cy="1938992"/>
          </a:xfrm>
          <a:prstGeom prst="rect">
            <a:avLst/>
          </a:prstGeom>
          <a:noFill/>
        </p:spPr>
        <p:txBody>
          <a:bodyPr wrap="square" rtlCol="0">
            <a:spAutoFit/>
          </a:bodyPr>
          <a:lstStyle/>
          <a:p>
            <a:r>
              <a:rPr lang="zh-CN" altLang="en-US" sz="1400">
                <a:latin typeface="SimHei" panose="02010609060101010101" pitchFamily="49" charset="-122"/>
                <a:ea typeface="SimHei" panose="02010609060101010101" pitchFamily="49" charset="-122"/>
              </a:rPr>
              <a:t>总结：</a:t>
            </a:r>
            <a:endParaRPr lang="en-US" altLang="zh-CN" sz="1400">
              <a:latin typeface="SimHei" panose="02010609060101010101" pitchFamily="49" charset="-122"/>
              <a:ea typeface="SimHei" panose="02010609060101010101" pitchFamily="49" charset="-122"/>
            </a:endParaRPr>
          </a:p>
          <a:p>
            <a:endParaRPr lang="zh-CN" altLang="en-US" sz="1400">
              <a:latin typeface="SimHei" panose="02010609060101010101" pitchFamily="49" charset="-122"/>
              <a:ea typeface="SimHei" panose="02010609060101010101" pitchFamily="49" charset="-122"/>
            </a:endParaRP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这两种方式的基本思路都是：客户端在服务器上设置一个</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值，如果能够设置成功，则视为加锁成功；删除</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key</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，则表示解锁。</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不同之处在于，</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方式只需判断能不能设置成功，删除的时候判断是不是自己设置的，万一超时了利用系统自带的生存时间可以自动释放锁。</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而</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SETNX+GETSET</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方式除了需要判断能不能设置成功，在设置失败的时候还要进一步判断其值是否有效，是否超时由客户端自己判断</a:t>
            </a:r>
          </a:p>
          <a:p>
            <a:endParaRPr kumimoji="1" lang="zh-CN" altLang="en-US" sz="140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26869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992579" cy="369332"/>
          </a:xfrm>
          <a:prstGeom prst="rect">
            <a:avLst/>
          </a:prstGeom>
          <a:noFill/>
        </p:spPr>
        <p:txBody>
          <a:bodyPr wrap="none" rtlCol="0">
            <a:spAutoFit/>
          </a:bodyPr>
          <a:lstStyle/>
          <a:p>
            <a:r>
              <a:rPr kumimoji="1" lang="en-US" altLang="zh-CN">
                <a:latin typeface="SimHei" panose="02010609060101010101" pitchFamily="49" charset="-122"/>
                <a:ea typeface="SimHei" panose="02010609060101010101" pitchFamily="49" charset="-122"/>
              </a:rPr>
              <a:t>Lua</a:t>
            </a:r>
            <a:r>
              <a:rPr kumimoji="1" lang="zh-CN" altLang="en-US">
                <a:latin typeface="SimHei" panose="02010609060101010101" pitchFamily="49" charset="-122"/>
                <a:ea typeface="SimHei" panose="02010609060101010101" pitchFamily="49" charset="-122"/>
              </a:rPr>
              <a:t>脚本</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1" name="Freeform 45">
            <a:extLst>
              <a:ext uri="{FF2B5EF4-FFF2-40B4-BE49-F238E27FC236}">
                <a16:creationId xmlns:a16="http://schemas.microsoft.com/office/drawing/2014/main" id="{2EB1C2BC-6D6D-B74E-A468-533C73750BFF}"/>
              </a:ext>
            </a:extLst>
          </p:cNvPr>
          <p:cNvSpPr>
            <a:spLocks noEditPoints="1"/>
          </p:cNvSpPr>
          <p:nvPr/>
        </p:nvSpPr>
        <p:spPr bwMode="auto">
          <a:xfrm>
            <a:off x="799197" y="1647766"/>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12" name="Freeform 45">
            <a:extLst>
              <a:ext uri="{FF2B5EF4-FFF2-40B4-BE49-F238E27FC236}">
                <a16:creationId xmlns:a16="http://schemas.microsoft.com/office/drawing/2014/main" id="{952E5E9E-4D83-5949-AA04-449EED42F437}"/>
              </a:ext>
            </a:extLst>
          </p:cNvPr>
          <p:cNvSpPr>
            <a:spLocks noEditPoints="1"/>
          </p:cNvSpPr>
          <p:nvPr/>
        </p:nvSpPr>
        <p:spPr bwMode="auto">
          <a:xfrm>
            <a:off x="753809" y="263646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16" name="Freeform 45">
            <a:extLst>
              <a:ext uri="{FF2B5EF4-FFF2-40B4-BE49-F238E27FC236}">
                <a16:creationId xmlns:a16="http://schemas.microsoft.com/office/drawing/2014/main" id="{30BBB3F5-B1D6-7443-BF28-ADB13AB037F6}"/>
              </a:ext>
            </a:extLst>
          </p:cNvPr>
          <p:cNvSpPr>
            <a:spLocks noEditPoints="1"/>
          </p:cNvSpPr>
          <p:nvPr/>
        </p:nvSpPr>
        <p:spPr bwMode="auto">
          <a:xfrm>
            <a:off x="867278" y="4591844"/>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17" name="文本框 16">
            <a:extLst>
              <a:ext uri="{FF2B5EF4-FFF2-40B4-BE49-F238E27FC236}">
                <a16:creationId xmlns:a16="http://schemas.microsoft.com/office/drawing/2014/main" id="{62B0F6A4-4E2E-3349-A093-990B9D409890}"/>
              </a:ext>
            </a:extLst>
          </p:cNvPr>
          <p:cNvSpPr txBox="1"/>
          <p:nvPr/>
        </p:nvSpPr>
        <p:spPr>
          <a:xfrm>
            <a:off x="1489794" y="1941404"/>
            <a:ext cx="7762209" cy="65710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Lua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是一种轻量小巧的脚本语言，用标准</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C</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语言编写并以源代码形式开放， 其设计目的是为了嵌入应用程序中，从而为应用程序提供灵活的扩展和定制功能。</a:t>
            </a:r>
          </a:p>
        </p:txBody>
      </p:sp>
      <p:sp>
        <p:nvSpPr>
          <p:cNvPr id="18" name="文本框 17">
            <a:extLst>
              <a:ext uri="{FF2B5EF4-FFF2-40B4-BE49-F238E27FC236}">
                <a16:creationId xmlns:a16="http://schemas.microsoft.com/office/drawing/2014/main" id="{A4011415-5360-2847-894C-7968C684898F}"/>
              </a:ext>
            </a:extLst>
          </p:cNvPr>
          <p:cNvSpPr txBox="1"/>
          <p:nvPr/>
        </p:nvSpPr>
        <p:spPr>
          <a:xfrm>
            <a:off x="1473434" y="1645172"/>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是什么</a:t>
            </a:r>
          </a:p>
        </p:txBody>
      </p:sp>
      <p:sp>
        <p:nvSpPr>
          <p:cNvPr id="19" name="文本框 18">
            <a:extLst>
              <a:ext uri="{FF2B5EF4-FFF2-40B4-BE49-F238E27FC236}">
                <a16:creationId xmlns:a16="http://schemas.microsoft.com/office/drawing/2014/main" id="{D4A873D9-E5B0-364E-B9FD-4CD9AD3F13D0}"/>
              </a:ext>
            </a:extLst>
          </p:cNvPr>
          <p:cNvSpPr txBox="1"/>
          <p:nvPr/>
        </p:nvSpPr>
        <p:spPr>
          <a:xfrm>
            <a:off x="1473434" y="2977774"/>
            <a:ext cx="6755464" cy="155734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游戏开发 </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独立应用脚本</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Web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应用脚本</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扩展和数据库插件如：</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MySQL Proxy </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和 </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MySQL WorkBench</a:t>
            </a:r>
          </a:p>
          <a:p>
            <a:pPr>
              <a:lnSpc>
                <a:spcPct val="150000"/>
              </a:lnSpc>
            </a:pP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安全系统，如入侵检测系统</a:t>
            </a:r>
          </a:p>
        </p:txBody>
      </p:sp>
      <p:sp>
        <p:nvSpPr>
          <p:cNvPr id="20" name="文本框 19">
            <a:extLst>
              <a:ext uri="{FF2B5EF4-FFF2-40B4-BE49-F238E27FC236}">
                <a16:creationId xmlns:a16="http://schemas.microsoft.com/office/drawing/2014/main" id="{EB6923E2-2A01-724F-BD05-98E9CF808025}"/>
              </a:ext>
            </a:extLst>
          </p:cNvPr>
          <p:cNvSpPr txBox="1"/>
          <p:nvPr/>
        </p:nvSpPr>
        <p:spPr>
          <a:xfrm>
            <a:off x="1473434" y="2636465"/>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能做什么</a:t>
            </a:r>
          </a:p>
        </p:txBody>
      </p:sp>
      <p:sp>
        <p:nvSpPr>
          <p:cNvPr id="21" name="文本框 20">
            <a:extLst>
              <a:ext uri="{FF2B5EF4-FFF2-40B4-BE49-F238E27FC236}">
                <a16:creationId xmlns:a16="http://schemas.microsoft.com/office/drawing/2014/main" id="{2F74BD21-D814-0345-80FE-E8518396216B}"/>
              </a:ext>
            </a:extLst>
          </p:cNvPr>
          <p:cNvSpPr txBox="1"/>
          <p:nvPr/>
        </p:nvSpPr>
        <p:spPr>
          <a:xfrm>
            <a:off x="1473434" y="4959438"/>
            <a:ext cx="9077361" cy="125726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1.</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减少网络开销：本来</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N</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次网络请求的操作，可以用一个请求完成，原先</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N</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次请求的逻辑放在</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服务器上完成。使用脚本，减少了网络往返时延。</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2.</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原子操作：</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会将整个脚本作为一个整体执行，中间不会被其他命令插入。</a:t>
            </a:r>
          </a:p>
          <a:p>
            <a:pPr>
              <a:lnSpc>
                <a:spcPct val="150000"/>
              </a:lnSpc>
            </a:pP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3.</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复用：客户端发送的脚本会永久存储在</a:t>
            </a:r>
            <a:r>
              <a:rPr lang="en-US" altLang="zh-CN" sz="13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300">
                <a:solidFill>
                  <a:schemeClr val="tx1">
                    <a:lumMod val="75000"/>
                    <a:lumOff val="25000"/>
                  </a:schemeClr>
                </a:solidFill>
                <a:latin typeface="SimHei" panose="02010609060101010101" pitchFamily="49" charset="-122"/>
                <a:ea typeface="SimHei" panose="02010609060101010101" pitchFamily="49" charset="-122"/>
                <a:cs typeface="+mn-ea"/>
              </a:rPr>
              <a:t>中，意味着其他客户端可以复用这一脚本而不需要使用代码完成同样的逻辑</a:t>
            </a:r>
          </a:p>
        </p:txBody>
      </p:sp>
      <p:sp>
        <p:nvSpPr>
          <p:cNvPr id="22" name="文本框 21">
            <a:extLst>
              <a:ext uri="{FF2B5EF4-FFF2-40B4-BE49-F238E27FC236}">
                <a16:creationId xmlns:a16="http://schemas.microsoft.com/office/drawing/2014/main" id="{D9074B1F-7C2D-9145-A649-314E64EB0F2D}"/>
              </a:ext>
            </a:extLst>
          </p:cNvPr>
          <p:cNvSpPr txBox="1"/>
          <p:nvPr/>
        </p:nvSpPr>
        <p:spPr>
          <a:xfrm>
            <a:off x="1505818" y="4591844"/>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有哪些好处</a:t>
            </a:r>
          </a:p>
        </p:txBody>
      </p:sp>
    </p:spTree>
    <p:extLst>
      <p:ext uri="{BB962C8B-B14F-4D97-AF65-F5344CB8AC3E}">
        <p14:creationId xmlns:p14="http://schemas.microsoft.com/office/powerpoint/2010/main" val="2655999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2882520" cy="369332"/>
          </a:xfrm>
          <a:prstGeom prst="rect">
            <a:avLst/>
          </a:prstGeom>
          <a:noFill/>
        </p:spPr>
        <p:txBody>
          <a:bodyPr wrap="none" rtlCol="0">
            <a:spAutoFit/>
          </a:bodyPr>
          <a:lstStyle/>
          <a:p>
            <a:r>
              <a:rPr kumimoji="1" lang="zh-CN" altLang="en-US"/>
              <a:t>使用</a:t>
            </a:r>
            <a:r>
              <a:rPr kumimoji="1" lang="en-US" altLang="zh-CN"/>
              <a:t>Lua</a:t>
            </a:r>
            <a:r>
              <a:rPr kumimoji="1" lang="zh-CN" altLang="en-US"/>
              <a:t>脚本实现分布式锁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5" name="图片 4">
            <a:extLst>
              <a:ext uri="{FF2B5EF4-FFF2-40B4-BE49-F238E27FC236}">
                <a16:creationId xmlns:a16="http://schemas.microsoft.com/office/drawing/2014/main" id="{4F5A84D7-2E0D-024E-9255-116B3FBEA481}"/>
              </a:ext>
            </a:extLst>
          </p:cNvPr>
          <p:cNvPicPr>
            <a:picLocks noChangeAspect="1"/>
          </p:cNvPicPr>
          <p:nvPr/>
        </p:nvPicPr>
        <p:blipFill>
          <a:blip r:embed="rId3"/>
          <a:stretch>
            <a:fillRect/>
          </a:stretch>
        </p:blipFill>
        <p:spPr>
          <a:xfrm>
            <a:off x="1319584" y="1492001"/>
            <a:ext cx="8610600" cy="4457700"/>
          </a:xfrm>
          <a:prstGeom prst="rect">
            <a:avLst/>
          </a:prstGeom>
        </p:spPr>
      </p:pic>
    </p:spTree>
    <p:extLst>
      <p:ext uri="{BB962C8B-B14F-4D97-AF65-F5344CB8AC3E}">
        <p14:creationId xmlns:p14="http://schemas.microsoft.com/office/powerpoint/2010/main" val="383265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pic>
        <p:nvPicPr>
          <p:cNvPr id="5" name="图片 4">
            <a:extLst>
              <a:ext uri="{FF2B5EF4-FFF2-40B4-BE49-F238E27FC236}">
                <a16:creationId xmlns:a16="http://schemas.microsoft.com/office/drawing/2014/main" id="{B48FDCCD-1A7E-CC47-930F-7D7091616D9D}"/>
              </a:ext>
            </a:extLst>
          </p:cNvPr>
          <p:cNvPicPr>
            <a:picLocks noChangeAspect="1"/>
          </p:cNvPicPr>
          <p:nvPr/>
        </p:nvPicPr>
        <p:blipFill>
          <a:blip r:embed="rId3"/>
          <a:stretch>
            <a:fillRect/>
          </a:stretch>
        </p:blipFill>
        <p:spPr>
          <a:xfrm>
            <a:off x="465221" y="803211"/>
            <a:ext cx="11391441" cy="5407756"/>
          </a:xfrm>
          <a:prstGeom prst="rect">
            <a:avLst/>
          </a:prstGeom>
        </p:spPr>
      </p:pic>
    </p:spTree>
    <p:extLst>
      <p:ext uri="{BB962C8B-B14F-4D97-AF65-F5344CB8AC3E}">
        <p14:creationId xmlns:p14="http://schemas.microsoft.com/office/powerpoint/2010/main" val="2125595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2" name="文本框 1">
            <a:extLst>
              <a:ext uri="{FF2B5EF4-FFF2-40B4-BE49-F238E27FC236}">
                <a16:creationId xmlns:a16="http://schemas.microsoft.com/office/drawing/2014/main" id="{574FC503-922C-AC4A-8FE4-B06FB8BB99B9}"/>
              </a:ext>
            </a:extLst>
          </p:cNvPr>
          <p:cNvSpPr txBox="1"/>
          <p:nvPr/>
        </p:nvSpPr>
        <p:spPr>
          <a:xfrm>
            <a:off x="993505" y="946866"/>
            <a:ext cx="11340661" cy="442878"/>
          </a:xfrm>
          <a:prstGeom prst="rect">
            <a:avLst/>
          </a:prstGeom>
          <a:noFill/>
        </p:spPr>
        <p:txBody>
          <a:bodyPr wrap="square" rtlCol="0">
            <a:spAutoFit/>
          </a:bodyPr>
          <a:lstStyle/>
          <a:p>
            <a:pPr>
              <a:lnSpc>
                <a:spcPct val="150000"/>
              </a:lnSpc>
            </a:pPr>
            <a:r>
              <a:rPr lang="zh-CN" altLang="en-US">
                <a:latin typeface="SimHei" panose="02010609060101010101" pitchFamily="49" charset="-122"/>
                <a:ea typeface="SimHei" panose="02010609060101010101" pitchFamily="49" charset="-122"/>
              </a:rPr>
              <a:t>缺点</a:t>
            </a:r>
          </a:p>
        </p:txBody>
      </p:sp>
      <p:grpSp>
        <p:nvGrpSpPr>
          <p:cNvPr id="7" name="组合 6">
            <a:extLst>
              <a:ext uri="{FF2B5EF4-FFF2-40B4-BE49-F238E27FC236}">
                <a16:creationId xmlns:a16="http://schemas.microsoft.com/office/drawing/2014/main" id="{64DB2F9A-6710-7A46-8731-C4C5850F79FE}"/>
              </a:ext>
            </a:extLst>
          </p:cNvPr>
          <p:cNvGrpSpPr/>
          <p:nvPr/>
        </p:nvGrpSpPr>
        <p:grpSpPr>
          <a:xfrm>
            <a:off x="487975" y="1018676"/>
            <a:ext cx="396000" cy="396000"/>
            <a:chOff x="4267200" y="3009900"/>
            <a:chExt cx="792000" cy="792000"/>
          </a:xfrm>
          <a:solidFill>
            <a:srgbClr val="FFD966"/>
          </a:solidFill>
        </p:grpSpPr>
        <p:sp>
          <p:nvSpPr>
            <p:cNvPr id="10" name="椭圆 9">
              <a:extLst>
                <a:ext uri="{FF2B5EF4-FFF2-40B4-BE49-F238E27FC236}">
                  <a16:creationId xmlns:a16="http://schemas.microsoft.com/office/drawing/2014/main" id="{8F11E52F-3B40-A04B-94F2-240EB95CCD94}"/>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2" name="Freeform 101">
              <a:extLst>
                <a:ext uri="{FF2B5EF4-FFF2-40B4-BE49-F238E27FC236}">
                  <a16:creationId xmlns:a16="http://schemas.microsoft.com/office/drawing/2014/main" id="{810D35BC-EA1D-CE47-BD58-E1B8435D24F4}"/>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21" name="Picture Placeholder 1">
            <a:extLst>
              <a:ext uri="{FF2B5EF4-FFF2-40B4-BE49-F238E27FC236}">
                <a16:creationId xmlns:a16="http://schemas.microsoft.com/office/drawing/2014/main" id="{7BDE2731-F004-2947-AF55-3CB6A95FDEDA}"/>
              </a:ext>
            </a:extLst>
          </p:cNvPr>
          <p:cNvSpPr txBox="1">
            <a:spLocks/>
          </p:cNvSpPr>
          <p:nvPr/>
        </p:nvSpPr>
        <p:spPr>
          <a:xfrm>
            <a:off x="7797504" y="1546617"/>
            <a:ext cx="3274850" cy="4384727"/>
          </a:xfrm>
          <a:custGeom>
            <a:avLst/>
            <a:gdLst>
              <a:gd name="connsiteX0" fmla="*/ 0 w 3181350"/>
              <a:gd name="connsiteY0" fmla="*/ 0 h 3181350"/>
              <a:gd name="connsiteX1" fmla="*/ 3181350 w 3181350"/>
              <a:gd name="connsiteY1" fmla="*/ 0 h 3181350"/>
              <a:gd name="connsiteX2" fmla="*/ 3181350 w 3181350"/>
              <a:gd name="connsiteY2" fmla="*/ 3181350 h 3181350"/>
              <a:gd name="connsiteX3" fmla="*/ 0 w 3181350"/>
              <a:gd name="connsiteY3" fmla="*/ 3181350 h 3181350"/>
            </a:gdLst>
            <a:ahLst/>
            <a:cxnLst>
              <a:cxn ang="0">
                <a:pos x="connsiteX0" y="connsiteY0"/>
              </a:cxn>
              <a:cxn ang="0">
                <a:pos x="connsiteX1" y="connsiteY1"/>
              </a:cxn>
              <a:cxn ang="0">
                <a:pos x="connsiteX2" y="connsiteY2"/>
              </a:cxn>
              <a:cxn ang="0">
                <a:pos x="connsiteX3" y="connsiteY3"/>
              </a:cxn>
            </a:cxnLst>
            <a:rect l="l" t="t" r="r" b="b"/>
            <a:pathLst>
              <a:path w="3181350" h="3181350">
                <a:moveTo>
                  <a:pt x="0" y="0"/>
                </a:moveTo>
                <a:lnTo>
                  <a:pt x="3181350" y="0"/>
                </a:lnTo>
                <a:lnTo>
                  <a:pt x="3181350" y="3181350"/>
                </a:lnTo>
                <a:lnTo>
                  <a:pt x="0" y="3181350"/>
                </a:lnTo>
                <a:close/>
              </a:path>
            </a:pathLst>
          </a:custGeom>
          <a:blipFill dpi="0" rotWithShape="1">
            <a:blip r:embed="rId3">
              <a:extLst>
                <a:ext uri="{28A0092B-C50C-407E-A947-70E740481C1C}">
                  <a14:useLocalDpi xmlns:a14="http://schemas.microsoft.com/office/drawing/2010/main"/>
                </a:ext>
              </a:extLst>
            </a:blip>
            <a:srcRect/>
            <a:stretch>
              <a:fillRect/>
            </a:stretch>
          </a:blipFill>
        </p:spPr>
        <p:txBody>
          <a:bodyPr/>
          <a:lstStyle/>
          <a:p>
            <a:endParaRPr lang="zh-CN" altLang="en-US" dirty="0">
              <a:cs typeface="+mn-ea"/>
              <a:sym typeface="+mn-lt"/>
            </a:endParaRPr>
          </a:p>
        </p:txBody>
      </p:sp>
      <p:sp>
        <p:nvSpPr>
          <p:cNvPr id="24" name="TextBox 24">
            <a:extLst>
              <a:ext uri="{FF2B5EF4-FFF2-40B4-BE49-F238E27FC236}">
                <a16:creationId xmlns:a16="http://schemas.microsoft.com/office/drawing/2014/main" id="{544F387F-9DDC-5748-9CAE-9AAB432FBD24}"/>
              </a:ext>
            </a:extLst>
          </p:cNvPr>
          <p:cNvSpPr txBox="1"/>
          <p:nvPr/>
        </p:nvSpPr>
        <p:spPr>
          <a:xfrm>
            <a:off x="883975" y="1807690"/>
            <a:ext cx="6555986" cy="3862580"/>
          </a:xfrm>
          <a:prstGeom prst="rect">
            <a:avLst/>
          </a:prstGeom>
          <a:noFill/>
        </p:spPr>
        <p:txBody>
          <a:bodyPr wrap="square" lIns="91423" tIns="45712" rIns="91423" bIns="45712" rtlCol="0">
            <a:spAutoFit/>
          </a:bodyPr>
          <a:lstStyle/>
          <a:p>
            <a:pPr>
              <a:lnSpc>
                <a:spcPct val="150000"/>
              </a:lnSpc>
            </a:pP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上面我们说的是</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，是单点的情况。如果是在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 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集群中情况就有所不同了。在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 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集群中，我们具有多台</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，他们之间有着主从的关系，例如一主多从。我们的</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命令对应的数据写到主库，然后同步到从库。当我们申请一个锁的时候，对应就是一条命令 </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setnx mykey myvalue </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，在</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redis 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集群中，这条命令先是落到了主库。假设这时主库</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down</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了，而这条数据还没来得及同步到从库，</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sentinel</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将从库中的一台选举为主库了。这时，我们的新主库中并没有</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mykey</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这条数据，若此时另外一个</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client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执行 </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setnx mykey hisvalue , </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也会成功，即也能得到锁。这就意味着，此时有两个</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client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获得了锁。这不是我们希望看到的，虽然这个情况发生的记录很小，只会在主从</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failover</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的时候才会发生，大多数情况下、大多数系统都可以容忍，但是不是所有的系统都能容忍这种瑕疵。</a:t>
            </a:r>
          </a:p>
          <a:p>
            <a:endParaRPr kumimoji="1" lang="zh-CN" altLang="en-US" sz="1400"/>
          </a:p>
        </p:txBody>
      </p:sp>
    </p:spTree>
    <p:extLst>
      <p:ext uri="{BB962C8B-B14F-4D97-AF65-F5344CB8AC3E}">
        <p14:creationId xmlns:p14="http://schemas.microsoft.com/office/powerpoint/2010/main" val="1011542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59456" y="3272484"/>
            <a:ext cx="114849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2" name="文本框 1">
            <a:extLst>
              <a:ext uri="{FF2B5EF4-FFF2-40B4-BE49-F238E27FC236}">
                <a16:creationId xmlns:a16="http://schemas.microsoft.com/office/drawing/2014/main" id="{574FC503-922C-AC4A-8FE4-B06FB8BB99B9}"/>
              </a:ext>
            </a:extLst>
          </p:cNvPr>
          <p:cNvSpPr txBox="1"/>
          <p:nvPr/>
        </p:nvSpPr>
        <p:spPr>
          <a:xfrm>
            <a:off x="1116034" y="981179"/>
            <a:ext cx="10958743" cy="369332"/>
          </a:xfrm>
          <a:prstGeom prst="rect">
            <a:avLst/>
          </a:prstGeom>
          <a:noFill/>
        </p:spPr>
        <p:txBody>
          <a:bodyPr wrap="square" rtlCol="0">
            <a:spAutoFit/>
          </a:bodyPr>
          <a:lstStyle/>
          <a:p>
            <a:r>
              <a:rPr kumimoji="1" lang="en-US" altLang="zh-CN"/>
              <a:t>redlock</a:t>
            </a:r>
            <a:r>
              <a:rPr kumimoji="1" lang="zh-CN" altLang="en-US"/>
              <a:t>算法</a:t>
            </a:r>
            <a:endParaRPr kumimoji="1" lang="en-US" altLang="zh-CN"/>
          </a:p>
        </p:txBody>
      </p:sp>
      <p:grpSp>
        <p:nvGrpSpPr>
          <p:cNvPr id="6" name="组合 5">
            <a:extLst>
              <a:ext uri="{FF2B5EF4-FFF2-40B4-BE49-F238E27FC236}">
                <a16:creationId xmlns:a16="http://schemas.microsoft.com/office/drawing/2014/main" id="{669B1034-9839-4143-9A40-6E1E21013EF2}"/>
              </a:ext>
            </a:extLst>
          </p:cNvPr>
          <p:cNvGrpSpPr/>
          <p:nvPr/>
        </p:nvGrpSpPr>
        <p:grpSpPr>
          <a:xfrm>
            <a:off x="487975" y="1018676"/>
            <a:ext cx="396000" cy="396000"/>
            <a:chOff x="4267200" y="3009900"/>
            <a:chExt cx="792000" cy="792000"/>
          </a:xfrm>
          <a:solidFill>
            <a:srgbClr val="FFD966"/>
          </a:solidFill>
        </p:grpSpPr>
        <p:sp>
          <p:nvSpPr>
            <p:cNvPr id="7" name="椭圆 6">
              <a:extLst>
                <a:ext uri="{FF2B5EF4-FFF2-40B4-BE49-F238E27FC236}">
                  <a16:creationId xmlns:a16="http://schemas.microsoft.com/office/drawing/2014/main" id="{545B5E94-3423-1641-9DCB-BBFA88575DEF}"/>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0" name="Freeform 101">
              <a:extLst>
                <a:ext uri="{FF2B5EF4-FFF2-40B4-BE49-F238E27FC236}">
                  <a16:creationId xmlns:a16="http://schemas.microsoft.com/office/drawing/2014/main" id="{7E4A8165-95A8-064B-AD4D-B19EC3B8156F}"/>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2" name="椭圆 11">
            <a:extLst>
              <a:ext uri="{FF2B5EF4-FFF2-40B4-BE49-F238E27FC236}">
                <a16:creationId xmlns:a16="http://schemas.microsoft.com/office/drawing/2014/main" id="{8A802E34-9B41-504B-8BBD-47FCA8749286}"/>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Rectangle 27">
            <a:extLst>
              <a:ext uri="{FF2B5EF4-FFF2-40B4-BE49-F238E27FC236}">
                <a16:creationId xmlns:a16="http://schemas.microsoft.com/office/drawing/2014/main" id="{126164DB-85F8-534F-8E24-966C6DEB0E13}"/>
              </a:ext>
            </a:extLst>
          </p:cNvPr>
          <p:cNvSpPr/>
          <p:nvPr/>
        </p:nvSpPr>
        <p:spPr>
          <a:xfrm>
            <a:off x="1954234" y="1511039"/>
            <a:ext cx="3670935" cy="369332"/>
          </a:xfrm>
          <a:prstGeom prst="rect">
            <a:avLst/>
          </a:prstGeom>
        </p:spPr>
        <p:txBody>
          <a:bodyPr wrap="square">
            <a:spAutoFit/>
          </a:bodyPr>
          <a:lstStyle/>
          <a:p>
            <a:r>
              <a:rPr lang="zh-CN" altLang="en-US">
                <a:latin typeface="SimHei" panose="02010609060101010101" pitchFamily="49" charset="-122"/>
                <a:ea typeface="SimHei" panose="02010609060101010101" pitchFamily="49" charset="-122"/>
              </a:rPr>
              <a:t>什么是</a:t>
            </a:r>
            <a:r>
              <a:rPr lang="en-US" altLang="zh-CN">
                <a:latin typeface="SimHei" panose="02010609060101010101" pitchFamily="49" charset="-122"/>
                <a:ea typeface="SimHei" panose="02010609060101010101" pitchFamily="49" charset="-122"/>
              </a:rPr>
              <a:t>Redlock</a:t>
            </a:r>
          </a:p>
        </p:txBody>
      </p:sp>
      <p:sp>
        <p:nvSpPr>
          <p:cNvPr id="15" name="Rectangle 28">
            <a:extLst>
              <a:ext uri="{FF2B5EF4-FFF2-40B4-BE49-F238E27FC236}">
                <a16:creationId xmlns:a16="http://schemas.microsoft.com/office/drawing/2014/main" id="{D16115A4-16DD-414F-ACE3-16E43A95CA3F}"/>
              </a:ext>
            </a:extLst>
          </p:cNvPr>
          <p:cNvSpPr/>
          <p:nvPr/>
        </p:nvSpPr>
        <p:spPr>
          <a:xfrm>
            <a:off x="1954234" y="1975859"/>
            <a:ext cx="9463734" cy="295145"/>
          </a:xfrm>
          <a:prstGeom prst="rect">
            <a:avLst/>
          </a:prstGeom>
        </p:spPr>
        <p:txBody>
          <a:bodyPr wrap="square">
            <a:spAutoFit/>
          </a:bodyPr>
          <a:lstStyle/>
          <a:p>
            <a:pPr defTabSz="1828800">
              <a:lnSpc>
                <a:spcPct val="120000"/>
              </a:lnSpc>
            </a:pPr>
            <a:r>
              <a:rPr lang="id-ID" sz="1200" dirty="0">
                <a:solidFill>
                  <a:schemeClr val="tx1">
                    <a:lumMod val="65000"/>
                    <a:lumOff val="35000"/>
                  </a:schemeClr>
                </a:solidFill>
                <a:cs typeface="+mn-ea"/>
                <a:sym typeface="+mn-lt"/>
              </a:rPr>
              <a:t>Redis </a:t>
            </a:r>
            <a:r>
              <a:rPr lang="zh-CN" altLang="en-US" sz="1200" dirty="0">
                <a:solidFill>
                  <a:schemeClr val="tx1">
                    <a:lumMod val="65000"/>
                    <a:lumOff val="35000"/>
                  </a:schemeClr>
                </a:solidFill>
                <a:cs typeface="+mn-ea"/>
                <a:sym typeface="+mn-lt"/>
              </a:rPr>
              <a:t>官方站这篇文章提出了一种权威的基于 </a:t>
            </a:r>
            <a:r>
              <a:rPr lang="id-ID" sz="1200" dirty="0">
                <a:solidFill>
                  <a:schemeClr val="tx1">
                    <a:lumMod val="65000"/>
                    <a:lumOff val="35000"/>
                  </a:schemeClr>
                </a:solidFill>
                <a:cs typeface="+mn-ea"/>
                <a:sym typeface="+mn-lt"/>
              </a:rPr>
              <a:t>Redis </a:t>
            </a:r>
            <a:r>
              <a:rPr lang="zh-CN" altLang="en-US" sz="1200" dirty="0">
                <a:solidFill>
                  <a:schemeClr val="tx1">
                    <a:lumMod val="65000"/>
                    <a:lumOff val="35000"/>
                  </a:schemeClr>
                </a:solidFill>
                <a:cs typeface="+mn-ea"/>
                <a:sym typeface="+mn-lt"/>
              </a:rPr>
              <a:t>实现分布式锁的方式名叫 </a:t>
            </a:r>
            <a:r>
              <a:rPr lang="id-ID" sz="1200" dirty="0">
                <a:solidFill>
                  <a:schemeClr val="tx1">
                    <a:lumMod val="65000"/>
                    <a:lumOff val="35000"/>
                  </a:schemeClr>
                </a:solidFill>
                <a:cs typeface="+mn-ea"/>
                <a:sym typeface="+mn-lt"/>
              </a:rPr>
              <a:t>Redlock，</a:t>
            </a:r>
            <a:r>
              <a:rPr lang="zh-CN" altLang="en-US" sz="1200" dirty="0">
                <a:solidFill>
                  <a:schemeClr val="tx1">
                    <a:lumMod val="65000"/>
                    <a:lumOff val="35000"/>
                  </a:schemeClr>
                </a:solidFill>
                <a:cs typeface="+mn-ea"/>
                <a:sym typeface="+mn-lt"/>
              </a:rPr>
              <a:t>此种方式比原先的单节点的方法更安全。</a:t>
            </a:r>
            <a:endParaRPr lang="id-ID" sz="1200" kern="1200" dirty="0">
              <a:solidFill>
                <a:schemeClr val="tx1">
                  <a:lumMod val="65000"/>
                  <a:lumOff val="35000"/>
                </a:schemeClr>
              </a:solidFill>
              <a:cs typeface="+mn-ea"/>
              <a:sym typeface="+mn-lt"/>
            </a:endParaRPr>
          </a:p>
        </p:txBody>
      </p:sp>
      <p:sp>
        <p:nvSpPr>
          <p:cNvPr id="16" name="Shape">
            <a:extLst>
              <a:ext uri="{FF2B5EF4-FFF2-40B4-BE49-F238E27FC236}">
                <a16:creationId xmlns:a16="http://schemas.microsoft.com/office/drawing/2014/main" id="{AA90E211-3E1A-A148-A7AF-DCD002976F4D}"/>
              </a:ext>
            </a:extLst>
          </p:cNvPr>
          <p:cNvSpPr/>
          <p:nvPr/>
        </p:nvSpPr>
        <p:spPr>
          <a:xfrm>
            <a:off x="1116034" y="1843779"/>
            <a:ext cx="660400" cy="6604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D966"/>
          </a:solidFill>
          <a:ln w="12700">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prstClr val="white">
                  <a:lumMod val="95000"/>
                </a:prstClr>
              </a:solidFill>
              <a:effectLst>
                <a:outerShdw blurRad="38100" dist="12700" dir="5400000" rotWithShape="0">
                  <a:srgbClr val="000000">
                    <a:alpha val="50000"/>
                  </a:srgbClr>
                </a:outerShdw>
              </a:effectLst>
              <a:cs typeface="+mn-ea"/>
              <a:sym typeface="+mn-lt"/>
            </a:endParaRPr>
          </a:p>
        </p:txBody>
      </p:sp>
      <p:sp>
        <p:nvSpPr>
          <p:cNvPr id="18" name="Rectangle 27">
            <a:extLst>
              <a:ext uri="{FF2B5EF4-FFF2-40B4-BE49-F238E27FC236}">
                <a16:creationId xmlns:a16="http://schemas.microsoft.com/office/drawing/2014/main" id="{960BEE91-93BC-4F4E-AA24-F21A3829DCB4}"/>
              </a:ext>
            </a:extLst>
          </p:cNvPr>
          <p:cNvSpPr/>
          <p:nvPr/>
        </p:nvSpPr>
        <p:spPr>
          <a:xfrm>
            <a:off x="1923083" y="2748974"/>
            <a:ext cx="4109313" cy="380553"/>
          </a:xfrm>
          <a:prstGeom prst="rect">
            <a:avLst/>
          </a:prstGeom>
        </p:spPr>
        <p:txBody>
          <a:bodyPr wrap="square">
            <a:spAutoFit/>
          </a:bodyPr>
          <a:lstStyle/>
          <a:p>
            <a:pPr defTabSz="1828800">
              <a:lnSpc>
                <a:spcPct val="120000"/>
              </a:lnSpc>
            </a:pPr>
            <a:r>
              <a:rPr lang="zh-CN" altLang="en-US" dirty="0">
                <a:latin typeface="SimHei" panose="02010609060101010101" pitchFamily="49" charset="-122"/>
                <a:ea typeface="SimHei" panose="02010609060101010101" pitchFamily="49" charset="-122"/>
                <a:sym typeface="+mn-lt"/>
              </a:rPr>
              <a:t>特性</a:t>
            </a:r>
            <a:endParaRPr lang="en-US" altLang="zh-CN" dirty="0">
              <a:latin typeface="SimHei" panose="02010609060101010101" pitchFamily="49" charset="-122"/>
              <a:ea typeface="SimHei" panose="02010609060101010101" pitchFamily="49" charset="-122"/>
              <a:sym typeface="+mn-lt"/>
            </a:endParaRPr>
          </a:p>
        </p:txBody>
      </p:sp>
      <p:sp>
        <p:nvSpPr>
          <p:cNvPr id="19" name="Rectangle 28">
            <a:extLst>
              <a:ext uri="{FF2B5EF4-FFF2-40B4-BE49-F238E27FC236}">
                <a16:creationId xmlns:a16="http://schemas.microsoft.com/office/drawing/2014/main" id="{C59F9F5D-EE10-FB4F-8960-612615B1B22C}"/>
              </a:ext>
            </a:extLst>
          </p:cNvPr>
          <p:cNvSpPr/>
          <p:nvPr/>
        </p:nvSpPr>
        <p:spPr>
          <a:xfrm>
            <a:off x="1923083" y="3213794"/>
            <a:ext cx="8797054" cy="738344"/>
          </a:xfrm>
          <a:prstGeom prst="rect">
            <a:avLst/>
          </a:prstGeom>
        </p:spPr>
        <p:txBody>
          <a:bodyPr wrap="square">
            <a:spAutoFit/>
          </a:bodyPr>
          <a:lstStyle/>
          <a:p>
            <a:pPr defTabSz="1828800">
              <a:lnSpc>
                <a:spcPct val="120000"/>
              </a:lnSpc>
            </a:pPr>
            <a:r>
              <a:rPr lang="zh-CN" altLang="en-US" sz="1200">
                <a:solidFill>
                  <a:schemeClr val="tx1">
                    <a:lumMod val="65000"/>
                    <a:lumOff val="35000"/>
                  </a:schemeClr>
                </a:solidFill>
                <a:cs typeface="+mn-ea"/>
              </a:rPr>
              <a:t>安全特性：互斥访问，即永远只有一个 </a:t>
            </a:r>
            <a:r>
              <a:rPr lang="en-US" altLang="zh-CN" sz="1200">
                <a:solidFill>
                  <a:schemeClr val="tx1">
                    <a:lumMod val="65000"/>
                    <a:lumOff val="35000"/>
                  </a:schemeClr>
                </a:solidFill>
                <a:cs typeface="+mn-ea"/>
              </a:rPr>
              <a:t>client </a:t>
            </a:r>
            <a:r>
              <a:rPr lang="zh-CN" altLang="en-US" sz="1200">
                <a:solidFill>
                  <a:schemeClr val="tx1">
                    <a:lumMod val="65000"/>
                    <a:lumOff val="35000"/>
                  </a:schemeClr>
                </a:solidFill>
                <a:cs typeface="+mn-ea"/>
              </a:rPr>
              <a:t>能拿到锁</a:t>
            </a:r>
          </a:p>
          <a:p>
            <a:pPr defTabSz="1828800">
              <a:lnSpc>
                <a:spcPct val="120000"/>
              </a:lnSpc>
            </a:pPr>
            <a:r>
              <a:rPr lang="zh-CN" altLang="en-US" sz="1200">
                <a:solidFill>
                  <a:schemeClr val="tx1">
                    <a:lumMod val="65000"/>
                    <a:lumOff val="35000"/>
                  </a:schemeClr>
                </a:solidFill>
                <a:cs typeface="+mn-ea"/>
              </a:rPr>
              <a:t>避免死锁：最终 </a:t>
            </a:r>
            <a:r>
              <a:rPr lang="en-US" altLang="zh-CN" sz="1200">
                <a:solidFill>
                  <a:schemeClr val="tx1">
                    <a:lumMod val="65000"/>
                    <a:lumOff val="35000"/>
                  </a:schemeClr>
                </a:solidFill>
                <a:cs typeface="+mn-ea"/>
              </a:rPr>
              <a:t>client </a:t>
            </a:r>
            <a:r>
              <a:rPr lang="zh-CN" altLang="en-US" sz="1200">
                <a:solidFill>
                  <a:schemeClr val="tx1">
                    <a:lumMod val="65000"/>
                    <a:lumOff val="35000"/>
                  </a:schemeClr>
                </a:solidFill>
                <a:cs typeface="+mn-ea"/>
              </a:rPr>
              <a:t>都可能拿到锁，不会出现死锁的情况，即使原本锁住某资源的 </a:t>
            </a:r>
            <a:r>
              <a:rPr lang="en-US" altLang="zh-CN" sz="1200">
                <a:solidFill>
                  <a:schemeClr val="tx1">
                    <a:lumMod val="65000"/>
                    <a:lumOff val="35000"/>
                  </a:schemeClr>
                </a:solidFill>
                <a:cs typeface="+mn-ea"/>
              </a:rPr>
              <a:t>client crash </a:t>
            </a:r>
            <a:r>
              <a:rPr lang="zh-CN" altLang="en-US" sz="1200">
                <a:solidFill>
                  <a:schemeClr val="tx1">
                    <a:lumMod val="65000"/>
                    <a:lumOff val="35000"/>
                  </a:schemeClr>
                </a:solidFill>
                <a:cs typeface="+mn-ea"/>
              </a:rPr>
              <a:t>了或者出现了网络分区</a:t>
            </a:r>
          </a:p>
          <a:p>
            <a:pPr defTabSz="1828800">
              <a:lnSpc>
                <a:spcPct val="120000"/>
              </a:lnSpc>
            </a:pPr>
            <a:r>
              <a:rPr lang="zh-CN" altLang="en-US" sz="1200">
                <a:solidFill>
                  <a:schemeClr val="tx1">
                    <a:lumMod val="65000"/>
                    <a:lumOff val="35000"/>
                  </a:schemeClr>
                </a:solidFill>
                <a:cs typeface="+mn-ea"/>
              </a:rPr>
              <a:t>容错性：只要多数</a:t>
            </a:r>
            <a:r>
              <a:rPr lang="en-US" altLang="zh-CN" sz="1200">
                <a:solidFill>
                  <a:schemeClr val="tx1">
                    <a:lumMod val="65000"/>
                    <a:lumOff val="35000"/>
                  </a:schemeClr>
                </a:solidFill>
                <a:cs typeface="+mn-ea"/>
              </a:rPr>
              <a:t>redis</a:t>
            </a:r>
            <a:r>
              <a:rPr lang="zh-CN" altLang="en-US" sz="1200">
                <a:solidFill>
                  <a:schemeClr val="tx1">
                    <a:lumMod val="65000"/>
                    <a:lumOff val="35000"/>
                  </a:schemeClr>
                </a:solidFill>
                <a:cs typeface="+mn-ea"/>
              </a:rPr>
              <a:t>节点（一半以上）在存活</a:t>
            </a:r>
            <a:r>
              <a:rPr lang="zh-CN" altLang="en-US" sz="1200" dirty="0">
                <a:solidFill>
                  <a:schemeClr val="tx1">
                    <a:lumMod val="65000"/>
                    <a:lumOff val="35000"/>
                  </a:schemeClr>
                </a:solidFill>
                <a:cs typeface="+mn-ea"/>
                <a:sym typeface="+mn-lt"/>
              </a:rPr>
              <a:t>， </a:t>
            </a:r>
            <a:r>
              <a:rPr lang="en-US" altLang="zh-CN" sz="1200">
                <a:solidFill>
                  <a:schemeClr val="tx1">
                    <a:lumMod val="65000"/>
                    <a:lumOff val="35000"/>
                  </a:schemeClr>
                </a:solidFill>
                <a:cs typeface="+mn-ea"/>
              </a:rPr>
              <a:t>client</a:t>
            </a:r>
            <a:r>
              <a:rPr lang="zh-CN" altLang="en-US" sz="1200">
                <a:solidFill>
                  <a:schemeClr val="tx1">
                    <a:lumMod val="65000"/>
                    <a:lumOff val="35000"/>
                  </a:schemeClr>
                </a:solidFill>
                <a:cs typeface="+mn-ea"/>
              </a:rPr>
              <a:t>就可以正常提供服务</a:t>
            </a:r>
          </a:p>
        </p:txBody>
      </p:sp>
      <p:sp>
        <p:nvSpPr>
          <p:cNvPr id="24" name="Rectangle 27">
            <a:extLst>
              <a:ext uri="{FF2B5EF4-FFF2-40B4-BE49-F238E27FC236}">
                <a16:creationId xmlns:a16="http://schemas.microsoft.com/office/drawing/2014/main" id="{827DC2F3-9239-F042-A5C0-1C8B6789D329}"/>
              </a:ext>
            </a:extLst>
          </p:cNvPr>
          <p:cNvSpPr/>
          <p:nvPr/>
        </p:nvSpPr>
        <p:spPr>
          <a:xfrm>
            <a:off x="1923083" y="4126688"/>
            <a:ext cx="3670935" cy="380553"/>
          </a:xfrm>
          <a:prstGeom prst="rect">
            <a:avLst/>
          </a:prstGeom>
        </p:spPr>
        <p:txBody>
          <a:bodyPr wrap="square">
            <a:spAutoFit/>
          </a:bodyPr>
          <a:lstStyle/>
          <a:p>
            <a:pPr defTabSz="1828800">
              <a:lnSpc>
                <a:spcPct val="120000"/>
              </a:lnSpc>
            </a:pPr>
            <a:r>
              <a:rPr lang="zh-CN" altLang="en-US" dirty="0">
                <a:latin typeface="SimHei" panose="02010609060101010101" pitchFamily="49" charset="-122"/>
                <a:ea typeface="SimHei" panose="02010609060101010101" pitchFamily="49" charset="-122"/>
                <a:sym typeface="+mn-lt"/>
              </a:rPr>
              <a:t>算法机制</a:t>
            </a:r>
            <a:endParaRPr lang="en-US" altLang="zh-CN" dirty="0">
              <a:latin typeface="SimHei" panose="02010609060101010101" pitchFamily="49" charset="-122"/>
              <a:ea typeface="SimHei" panose="02010609060101010101" pitchFamily="49" charset="-122"/>
              <a:sym typeface="+mn-lt"/>
            </a:endParaRPr>
          </a:p>
        </p:txBody>
      </p:sp>
      <p:sp>
        <p:nvSpPr>
          <p:cNvPr id="25" name="Rectangle 28">
            <a:extLst>
              <a:ext uri="{FF2B5EF4-FFF2-40B4-BE49-F238E27FC236}">
                <a16:creationId xmlns:a16="http://schemas.microsoft.com/office/drawing/2014/main" id="{71CC1B4B-8D7C-2748-9FE8-D57F9BEB6C23}"/>
              </a:ext>
            </a:extLst>
          </p:cNvPr>
          <p:cNvSpPr/>
          <p:nvPr/>
        </p:nvSpPr>
        <p:spPr>
          <a:xfrm>
            <a:off x="1923083" y="4591508"/>
            <a:ext cx="7617959" cy="1403141"/>
          </a:xfrm>
          <a:prstGeom prst="rect">
            <a:avLst/>
          </a:prstGeom>
        </p:spPr>
        <p:txBody>
          <a:bodyPr wrap="square">
            <a:spAutoFit/>
          </a:bodyPr>
          <a:lstStyle/>
          <a:p>
            <a:pPr defTabSz="1828800">
              <a:lnSpc>
                <a:spcPct val="120000"/>
              </a:lnSpc>
            </a:pPr>
            <a:r>
              <a:rPr lang="zh-CN" altLang="en-US" sz="1200" dirty="0">
                <a:solidFill>
                  <a:schemeClr val="tx1">
                    <a:lumMod val="65000"/>
                    <a:lumOff val="35000"/>
                  </a:schemeClr>
                </a:solidFill>
                <a:cs typeface="+mn-ea"/>
                <a:sym typeface="+mn-lt"/>
              </a:rPr>
              <a:t>使用</a:t>
            </a:r>
            <a:r>
              <a:rPr lang="id-ID" sz="1200" dirty="0">
                <a:solidFill>
                  <a:schemeClr val="tx1">
                    <a:lumMod val="65000"/>
                    <a:lumOff val="35000"/>
                  </a:schemeClr>
                </a:solidFill>
                <a:cs typeface="+mn-ea"/>
                <a:sym typeface="+mn-lt"/>
              </a:rPr>
              <a:t>redlock</a:t>
            </a:r>
            <a:r>
              <a:rPr lang="zh-CN" altLang="en-US" sz="1200" dirty="0">
                <a:solidFill>
                  <a:schemeClr val="tx1">
                    <a:lumMod val="65000"/>
                    <a:lumOff val="35000"/>
                  </a:schemeClr>
                </a:solidFill>
                <a:cs typeface="+mn-ea"/>
                <a:sym typeface="+mn-lt"/>
              </a:rPr>
              <a:t>算法，需要</a:t>
            </a:r>
            <a:r>
              <a:rPr lang="en-US" altLang="zh-CN" sz="1200" dirty="0">
                <a:solidFill>
                  <a:schemeClr val="tx1">
                    <a:lumMod val="65000"/>
                    <a:lumOff val="35000"/>
                  </a:schemeClr>
                </a:solidFill>
                <a:cs typeface="+mn-ea"/>
                <a:sym typeface="+mn-lt"/>
              </a:rPr>
              <a:t>N</a:t>
            </a:r>
            <a:r>
              <a:rPr lang="zh-CN" altLang="en-US" sz="1200" dirty="0">
                <a:solidFill>
                  <a:schemeClr val="tx1">
                    <a:lumMod val="65000"/>
                    <a:lumOff val="35000"/>
                  </a:schemeClr>
                </a:solidFill>
                <a:cs typeface="+mn-ea"/>
                <a:sym typeface="+mn-lt"/>
              </a:rPr>
              <a:t>个</a:t>
            </a:r>
            <a:r>
              <a:rPr lang="id-ID" sz="1200" dirty="0">
                <a:solidFill>
                  <a:schemeClr val="tx1">
                    <a:lumMod val="65000"/>
                    <a:lumOff val="35000"/>
                  </a:schemeClr>
                </a:solidFill>
                <a:cs typeface="+mn-ea"/>
                <a:sym typeface="+mn-lt"/>
              </a:rPr>
              <a:t>redis</a:t>
            </a:r>
            <a:r>
              <a:rPr lang="zh-CN" altLang="en-US" sz="1200" dirty="0">
                <a:solidFill>
                  <a:schemeClr val="tx1">
                    <a:lumMod val="65000"/>
                    <a:lumOff val="35000"/>
                  </a:schemeClr>
                </a:solidFill>
                <a:cs typeface="+mn-ea"/>
                <a:sym typeface="+mn-lt"/>
              </a:rPr>
              <a:t>实例，加锁的时候不能只在一个</a:t>
            </a:r>
            <a:r>
              <a:rPr lang="en-US" altLang="zh-CN" sz="1200" dirty="0">
                <a:solidFill>
                  <a:schemeClr val="tx1">
                    <a:lumMod val="65000"/>
                    <a:lumOff val="35000"/>
                  </a:schemeClr>
                </a:solidFill>
                <a:cs typeface="+mn-ea"/>
                <a:sym typeface="+mn-lt"/>
              </a:rPr>
              <a:t>redis</a:t>
            </a:r>
            <a:r>
              <a:rPr lang="zh-CN" altLang="en-US" sz="1200" dirty="0">
                <a:solidFill>
                  <a:schemeClr val="tx1">
                    <a:lumMod val="65000"/>
                    <a:lumOff val="35000"/>
                  </a:schemeClr>
                </a:solidFill>
                <a:cs typeface="+mn-ea"/>
                <a:sym typeface="+mn-lt"/>
              </a:rPr>
              <a:t>实例上创建锁，应该是在多个</a:t>
            </a:r>
            <a:r>
              <a:rPr lang="en-US" altLang="zh-CN" sz="1200" dirty="0">
                <a:solidFill>
                  <a:schemeClr val="tx1">
                    <a:lumMod val="65000"/>
                    <a:lumOff val="35000"/>
                  </a:schemeClr>
                </a:solidFill>
                <a:cs typeface="+mn-ea"/>
                <a:sym typeface="+mn-lt"/>
              </a:rPr>
              <a:t>redis</a:t>
            </a:r>
            <a:r>
              <a:rPr lang="zh-CN" altLang="en-US" sz="1200" dirty="0">
                <a:solidFill>
                  <a:schemeClr val="tx1">
                    <a:lumMod val="65000"/>
                    <a:lumOff val="35000"/>
                  </a:schemeClr>
                </a:solidFill>
                <a:cs typeface="+mn-ea"/>
                <a:sym typeface="+mn-lt"/>
              </a:rPr>
              <a:t>实例上创建锁</a:t>
            </a:r>
            <a:r>
              <a:rPr lang="en-US" altLang="zh-CN" sz="1200" dirty="0">
                <a:solidFill>
                  <a:schemeClr val="tx1">
                    <a:lumMod val="65000"/>
                    <a:lumOff val="35000"/>
                  </a:schemeClr>
                </a:solidFill>
                <a:cs typeface="+mn-ea"/>
                <a:sym typeface="+mn-lt"/>
              </a:rPr>
              <a:t>(n / 2 + 1)</a:t>
            </a:r>
            <a:r>
              <a:rPr lang="zh-CN" altLang="en-US" sz="1200" dirty="0">
                <a:solidFill>
                  <a:schemeClr val="tx1">
                    <a:lumMod val="65000"/>
                    <a:lumOff val="35000"/>
                  </a:schemeClr>
                </a:solidFill>
                <a:cs typeface="+mn-ea"/>
                <a:sym typeface="+mn-lt"/>
              </a:rPr>
              <a:t>，必须在大多数</a:t>
            </a:r>
            <a:r>
              <a:rPr lang="en-US" altLang="zh-CN" sz="1200" dirty="0">
                <a:solidFill>
                  <a:schemeClr val="tx1">
                    <a:lumMod val="65000"/>
                    <a:lumOff val="35000"/>
                  </a:schemeClr>
                </a:solidFill>
                <a:cs typeface="+mn-ea"/>
                <a:sym typeface="+mn-lt"/>
              </a:rPr>
              <a:t>redis</a:t>
            </a:r>
            <a:r>
              <a:rPr lang="zh-CN" altLang="en-US" sz="1200" dirty="0">
                <a:solidFill>
                  <a:schemeClr val="tx1">
                    <a:lumMod val="65000"/>
                    <a:lumOff val="35000"/>
                  </a:schemeClr>
                </a:solidFill>
                <a:cs typeface="+mn-ea"/>
                <a:sym typeface="+mn-lt"/>
              </a:rPr>
              <a:t>节点上都成功创建锁，才能算这个整体的</a:t>
            </a:r>
            <a:r>
              <a:rPr lang="en-US" altLang="zh-CN" sz="1200" dirty="0">
                <a:solidFill>
                  <a:schemeClr val="tx1">
                    <a:lumMod val="65000"/>
                    <a:lumOff val="35000"/>
                  </a:schemeClr>
                </a:solidFill>
                <a:cs typeface="+mn-ea"/>
                <a:sym typeface="+mn-lt"/>
              </a:rPr>
              <a:t>RedLock</a:t>
            </a:r>
            <a:r>
              <a:rPr lang="zh-CN" altLang="en-US" sz="1200" dirty="0">
                <a:solidFill>
                  <a:schemeClr val="tx1">
                    <a:lumMod val="65000"/>
                    <a:lumOff val="35000"/>
                  </a:schemeClr>
                </a:solidFill>
                <a:cs typeface="+mn-ea"/>
                <a:sym typeface="+mn-lt"/>
              </a:rPr>
              <a:t>加锁成功，避免说仅仅在一个</a:t>
            </a:r>
            <a:r>
              <a:rPr lang="en-US" altLang="zh-CN" sz="1200" dirty="0">
                <a:solidFill>
                  <a:schemeClr val="tx1">
                    <a:lumMod val="65000"/>
                    <a:lumOff val="35000"/>
                  </a:schemeClr>
                </a:solidFill>
                <a:cs typeface="+mn-ea"/>
                <a:sym typeface="+mn-lt"/>
              </a:rPr>
              <a:t>redis</a:t>
            </a:r>
            <a:r>
              <a:rPr lang="zh-CN" altLang="en-US" sz="1200" dirty="0">
                <a:solidFill>
                  <a:schemeClr val="tx1">
                    <a:lumMod val="65000"/>
                    <a:lumOff val="35000"/>
                  </a:schemeClr>
                </a:solidFill>
                <a:cs typeface="+mn-ea"/>
                <a:sym typeface="+mn-lt"/>
              </a:rPr>
              <a:t>实例上加锁而带来的问题。这是一种基于</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大多数都同意 </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选举</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机制。</a:t>
            </a:r>
            <a:endParaRPr lang="en-US" altLang="zh-CN" sz="1200" dirty="0">
              <a:solidFill>
                <a:schemeClr val="tx1">
                  <a:lumMod val="65000"/>
                  <a:lumOff val="35000"/>
                </a:schemeClr>
              </a:solidFill>
              <a:cs typeface="+mn-ea"/>
              <a:sym typeface="+mn-lt"/>
            </a:endParaRPr>
          </a:p>
          <a:p>
            <a:pPr defTabSz="1828800">
              <a:lnSpc>
                <a:spcPct val="120000"/>
              </a:lnSpc>
            </a:pPr>
            <a:r>
              <a:rPr lang="en-US" altLang="zh-CN" sz="1200" dirty="0">
                <a:solidFill>
                  <a:schemeClr val="tx1">
                    <a:lumMod val="65000"/>
                    <a:lumOff val="35000"/>
                  </a:schemeClr>
                </a:solidFill>
                <a:cs typeface="+mn-ea"/>
                <a:sym typeface="+mn-lt"/>
              </a:rPr>
              <a:t>Redisson</a:t>
            </a:r>
            <a:r>
              <a:rPr lang="zh-CN" altLang="en-US" sz="1200" dirty="0">
                <a:solidFill>
                  <a:schemeClr val="tx1">
                    <a:lumMod val="65000"/>
                    <a:lumOff val="35000"/>
                  </a:schemeClr>
                </a:solidFill>
                <a:cs typeface="+mn-ea"/>
                <a:sym typeface="+mn-lt"/>
              </a:rPr>
              <a:t>中有一个</a:t>
            </a:r>
            <a:r>
              <a:rPr lang="en-US" altLang="zh-CN" sz="1200" dirty="0">
                <a:solidFill>
                  <a:schemeClr val="tx1">
                    <a:lumMod val="65000"/>
                    <a:lumOff val="35000"/>
                  </a:schemeClr>
                </a:solidFill>
                <a:cs typeface="+mn-ea"/>
                <a:sym typeface="+mn-lt"/>
              </a:rPr>
              <a:t>MultiLock(</a:t>
            </a:r>
            <a:r>
              <a:rPr lang="zh-CN" altLang="en-US" sz="1200" dirty="0">
                <a:solidFill>
                  <a:schemeClr val="tx1">
                    <a:lumMod val="65000"/>
                    <a:lumOff val="35000"/>
                  </a:schemeClr>
                </a:solidFill>
                <a:cs typeface="+mn-ea"/>
                <a:sym typeface="+mn-lt"/>
              </a:rPr>
              <a:t>联锁</a:t>
            </a:r>
            <a:r>
              <a:rPr lang="en-US" altLang="zh-CN" sz="1200" dirty="0">
                <a:solidFill>
                  <a:schemeClr val="tx1">
                    <a:lumMod val="65000"/>
                    <a:lumOff val="35000"/>
                  </a:schemeClr>
                </a:solidFill>
                <a:cs typeface="+mn-ea"/>
                <a:sym typeface="+mn-lt"/>
              </a:rPr>
              <a:t>)</a:t>
            </a:r>
            <a:r>
              <a:rPr lang="zh-CN" altLang="en-US" sz="1200" dirty="0">
                <a:solidFill>
                  <a:schemeClr val="tx1">
                    <a:lumMod val="65000"/>
                    <a:lumOff val="35000"/>
                  </a:schemeClr>
                </a:solidFill>
                <a:cs typeface="+mn-ea"/>
                <a:sym typeface="+mn-lt"/>
              </a:rPr>
              <a:t>的概念，可以将多个锁合并为一个大锁，对一个大锁进行统一的申请加锁以及释放锁而</a:t>
            </a:r>
            <a:r>
              <a:rPr lang="en-US" altLang="zh-CN" sz="1200" dirty="0">
                <a:solidFill>
                  <a:schemeClr val="tx1">
                    <a:lumMod val="65000"/>
                    <a:lumOff val="35000"/>
                  </a:schemeClr>
                </a:solidFill>
                <a:cs typeface="+mn-ea"/>
                <a:sym typeface="+mn-lt"/>
              </a:rPr>
              <a:t>Redisson</a:t>
            </a:r>
            <a:r>
              <a:rPr lang="zh-CN" altLang="en-US" sz="1200" dirty="0">
                <a:solidFill>
                  <a:schemeClr val="tx1">
                    <a:lumMod val="65000"/>
                    <a:lumOff val="35000"/>
                  </a:schemeClr>
                </a:solidFill>
                <a:cs typeface="+mn-ea"/>
                <a:sym typeface="+mn-lt"/>
              </a:rPr>
              <a:t>中实现</a:t>
            </a:r>
            <a:r>
              <a:rPr lang="en-US" altLang="zh-CN" sz="1200" dirty="0">
                <a:solidFill>
                  <a:schemeClr val="tx1">
                    <a:lumMod val="65000"/>
                    <a:lumOff val="35000"/>
                  </a:schemeClr>
                </a:solidFill>
                <a:cs typeface="+mn-ea"/>
                <a:sym typeface="+mn-lt"/>
              </a:rPr>
              <a:t>RedLock</a:t>
            </a:r>
            <a:r>
              <a:rPr lang="zh-CN" altLang="en-US" sz="1200" dirty="0">
                <a:solidFill>
                  <a:schemeClr val="tx1">
                    <a:lumMod val="65000"/>
                    <a:lumOff val="35000"/>
                  </a:schemeClr>
                </a:solidFill>
                <a:cs typeface="+mn-ea"/>
                <a:sym typeface="+mn-lt"/>
              </a:rPr>
              <a:t>就是基于</a:t>
            </a:r>
            <a:r>
              <a:rPr lang="en-US" altLang="zh-CN" sz="1200" dirty="0">
                <a:solidFill>
                  <a:schemeClr val="tx1">
                    <a:lumMod val="65000"/>
                    <a:lumOff val="35000"/>
                  </a:schemeClr>
                </a:solidFill>
                <a:cs typeface="+mn-ea"/>
                <a:sym typeface="+mn-lt"/>
              </a:rPr>
              <a:t>MultiLock </a:t>
            </a:r>
            <a:r>
              <a:rPr lang="zh-CN" altLang="en-US" sz="1200" dirty="0">
                <a:solidFill>
                  <a:schemeClr val="tx1">
                    <a:lumMod val="65000"/>
                    <a:lumOff val="35000"/>
                  </a:schemeClr>
                </a:solidFill>
                <a:cs typeface="+mn-ea"/>
                <a:sym typeface="+mn-lt"/>
              </a:rPr>
              <a:t>去做的</a:t>
            </a:r>
          </a:p>
          <a:p>
            <a:pPr defTabSz="1828800">
              <a:lnSpc>
                <a:spcPct val="120000"/>
              </a:lnSpc>
            </a:pPr>
            <a:endParaRPr lang="zh-CN" altLang="en-US" sz="1200" dirty="0">
              <a:solidFill>
                <a:schemeClr val="tx1">
                  <a:lumMod val="65000"/>
                  <a:lumOff val="35000"/>
                </a:schemeClr>
              </a:solidFill>
              <a:cs typeface="+mn-ea"/>
              <a:sym typeface="+mn-lt"/>
            </a:endParaRPr>
          </a:p>
        </p:txBody>
      </p:sp>
      <p:sp>
        <p:nvSpPr>
          <p:cNvPr id="27" name="Shape">
            <a:extLst>
              <a:ext uri="{FF2B5EF4-FFF2-40B4-BE49-F238E27FC236}">
                <a16:creationId xmlns:a16="http://schemas.microsoft.com/office/drawing/2014/main" id="{8F4CB601-DC40-5F48-A46B-164F8012E40F}"/>
              </a:ext>
            </a:extLst>
          </p:cNvPr>
          <p:cNvSpPr/>
          <p:nvPr/>
        </p:nvSpPr>
        <p:spPr>
          <a:xfrm>
            <a:off x="1116034" y="2916731"/>
            <a:ext cx="739264" cy="6604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D966"/>
          </a:solidFill>
          <a:ln w="12700">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prstClr val="white">
                  <a:lumMod val="95000"/>
                </a:prstClr>
              </a:solidFill>
              <a:effectLst>
                <a:outerShdw blurRad="38100" dist="12700" dir="5400000" rotWithShape="0">
                  <a:srgbClr val="000000">
                    <a:alpha val="50000"/>
                  </a:srgbClr>
                </a:outerShdw>
              </a:effectLst>
              <a:cs typeface="+mn-ea"/>
              <a:sym typeface="+mn-lt"/>
            </a:endParaRPr>
          </a:p>
        </p:txBody>
      </p:sp>
      <p:sp>
        <p:nvSpPr>
          <p:cNvPr id="28" name="Shape">
            <a:extLst>
              <a:ext uri="{FF2B5EF4-FFF2-40B4-BE49-F238E27FC236}">
                <a16:creationId xmlns:a16="http://schemas.microsoft.com/office/drawing/2014/main" id="{8B0AD1EE-8C48-4644-A75F-57AF032C3A57}"/>
              </a:ext>
            </a:extLst>
          </p:cNvPr>
          <p:cNvSpPr/>
          <p:nvPr/>
        </p:nvSpPr>
        <p:spPr>
          <a:xfrm>
            <a:off x="1116034" y="4294445"/>
            <a:ext cx="660400" cy="660400"/>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rgbClr val="FFD966"/>
          </a:solidFill>
          <a:ln w="12700">
            <a:miter lim="400000"/>
          </a:ln>
        </p:spPr>
        <p:txBody>
          <a:bodyPr lIns="76200" tIns="76200" rIns="76200" bIns="76200" anchor="ctr"/>
          <a:lstStyle/>
          <a:p>
            <a:pPr algn="l" defTabSz="914400" rtl="0">
              <a:defRPr b="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600" kern="1200">
              <a:solidFill>
                <a:prstClr val="white">
                  <a:lumMod val="95000"/>
                </a:prstClr>
              </a:solidFill>
              <a:effectLst>
                <a:outerShdw blurRad="38100" dist="12700" dir="5400000" rotWithShape="0">
                  <a:srgbClr val="000000">
                    <a:alpha val="50000"/>
                  </a:srgbClr>
                </a:outerShdw>
              </a:effectLst>
              <a:cs typeface="+mn-ea"/>
              <a:sym typeface="+mn-lt"/>
            </a:endParaRPr>
          </a:p>
        </p:txBody>
      </p:sp>
    </p:spTree>
    <p:extLst>
      <p:ext uri="{BB962C8B-B14F-4D97-AF65-F5344CB8AC3E}">
        <p14:creationId xmlns:p14="http://schemas.microsoft.com/office/powerpoint/2010/main" val="2403280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226746" cy="369332"/>
          </a:xfrm>
          <a:prstGeom prst="rect">
            <a:avLst/>
          </a:prstGeom>
          <a:noFill/>
        </p:spPr>
        <p:txBody>
          <a:bodyPr wrap="none" rtlCol="0">
            <a:spAutoFit/>
          </a:bodyPr>
          <a:lstStyle/>
          <a:p>
            <a:r>
              <a:rPr lang="en-US" altLang="zh-CN" b="1"/>
              <a:t>Redisson</a:t>
            </a:r>
            <a:endParaRPr kumimoji="1" lang="zh-CN" altLang="en-US"/>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3" name="文本框 2">
            <a:extLst>
              <a:ext uri="{FF2B5EF4-FFF2-40B4-BE49-F238E27FC236}">
                <a16:creationId xmlns:a16="http://schemas.microsoft.com/office/drawing/2014/main" id="{FD26FAA9-A045-5A42-9D5B-0C3BF4E0BAAC}"/>
              </a:ext>
            </a:extLst>
          </p:cNvPr>
          <p:cNvSpPr txBox="1"/>
          <p:nvPr/>
        </p:nvSpPr>
        <p:spPr>
          <a:xfrm>
            <a:off x="851338" y="1753829"/>
            <a:ext cx="3706119" cy="3560590"/>
          </a:xfrm>
          <a:prstGeom prst="rect">
            <a:avLst/>
          </a:prstGeom>
          <a:noFill/>
        </p:spPr>
        <p:txBody>
          <a:bodyPr wrap="square" rtlCol="0">
            <a:spAutoFit/>
          </a:bodyPr>
          <a:lstStyle/>
          <a:p>
            <a:pPr defTabSz="1828800">
              <a:lnSpc>
                <a:spcPct val="120000"/>
              </a:lnSpc>
            </a:pPr>
            <a:r>
              <a:rPr lang="en-US" altLang="zh-CN" sz="1400">
                <a:solidFill>
                  <a:schemeClr val="tx1">
                    <a:lumMod val="65000"/>
                    <a:lumOff val="35000"/>
                  </a:schemeClr>
                </a:solidFill>
                <a:cs typeface="+mn-ea"/>
              </a:rPr>
              <a:t>Redisson</a:t>
            </a:r>
            <a:r>
              <a:rPr lang="zh-CN" altLang="en-US" sz="1400">
                <a:solidFill>
                  <a:schemeClr val="tx1">
                    <a:lumMod val="65000"/>
                    <a:lumOff val="35000"/>
                  </a:schemeClr>
                </a:solidFill>
                <a:cs typeface="+mn-ea"/>
              </a:rPr>
              <a:t>是一个在</a:t>
            </a:r>
            <a:r>
              <a:rPr lang="en-US" altLang="zh-CN" sz="1400">
                <a:solidFill>
                  <a:schemeClr val="tx1">
                    <a:lumMod val="65000"/>
                    <a:lumOff val="35000"/>
                  </a:schemeClr>
                </a:solidFill>
                <a:cs typeface="+mn-ea"/>
              </a:rPr>
              <a:t>Redis</a:t>
            </a:r>
            <a:r>
              <a:rPr lang="zh-CN" altLang="en-US" sz="1400">
                <a:solidFill>
                  <a:schemeClr val="tx1">
                    <a:lumMod val="65000"/>
                    <a:lumOff val="35000"/>
                  </a:schemeClr>
                </a:solidFill>
                <a:cs typeface="+mn-ea"/>
              </a:rPr>
              <a:t>的基础上实现的</a:t>
            </a:r>
            <a:r>
              <a:rPr lang="en-US" altLang="zh-CN" sz="1400">
                <a:solidFill>
                  <a:schemeClr val="tx1">
                    <a:lumMod val="65000"/>
                    <a:lumOff val="35000"/>
                  </a:schemeClr>
                </a:solidFill>
                <a:cs typeface="+mn-ea"/>
              </a:rPr>
              <a:t>Java</a:t>
            </a:r>
            <a:r>
              <a:rPr lang="zh-CN" altLang="en-US" sz="1400">
                <a:solidFill>
                  <a:schemeClr val="tx1">
                    <a:lumMod val="65000"/>
                    <a:lumOff val="35000"/>
                  </a:schemeClr>
                </a:solidFill>
                <a:cs typeface="+mn-ea"/>
              </a:rPr>
              <a:t>驻内存数据网格（</a:t>
            </a:r>
            <a:r>
              <a:rPr lang="en-US" altLang="zh-CN" sz="1400">
                <a:solidFill>
                  <a:schemeClr val="tx1">
                    <a:lumMod val="65000"/>
                    <a:lumOff val="35000"/>
                  </a:schemeClr>
                </a:solidFill>
                <a:cs typeface="+mn-ea"/>
              </a:rPr>
              <a:t>In-Memory Data Grid</a:t>
            </a:r>
            <a:r>
              <a:rPr lang="zh-CN" altLang="en-US" sz="1400">
                <a:solidFill>
                  <a:schemeClr val="tx1">
                    <a:lumMod val="65000"/>
                    <a:lumOff val="35000"/>
                  </a:schemeClr>
                </a:solidFill>
                <a:cs typeface="+mn-ea"/>
              </a:rPr>
              <a:t>）。它不仅提供了一系列的分布式的</a:t>
            </a:r>
            <a:r>
              <a:rPr lang="en-US" altLang="zh-CN" sz="1400">
                <a:solidFill>
                  <a:schemeClr val="tx1">
                    <a:lumMod val="65000"/>
                    <a:lumOff val="35000"/>
                  </a:schemeClr>
                </a:solidFill>
                <a:cs typeface="+mn-ea"/>
              </a:rPr>
              <a:t>Java</a:t>
            </a:r>
            <a:r>
              <a:rPr lang="zh-CN" altLang="en-US" sz="1400">
                <a:solidFill>
                  <a:schemeClr val="tx1">
                    <a:lumMod val="65000"/>
                    <a:lumOff val="35000"/>
                  </a:schemeClr>
                </a:solidFill>
                <a:cs typeface="+mn-ea"/>
              </a:rPr>
              <a:t>常用对象，还提供了许多分布式服务。以下是</a:t>
            </a:r>
            <a:r>
              <a:rPr lang="en-US" altLang="zh-CN" sz="1400">
                <a:solidFill>
                  <a:schemeClr val="tx1">
                    <a:lumMod val="65000"/>
                    <a:lumOff val="35000"/>
                  </a:schemeClr>
                </a:solidFill>
                <a:cs typeface="+mn-ea"/>
              </a:rPr>
              <a:t>Redisson</a:t>
            </a:r>
            <a:r>
              <a:rPr lang="zh-CN" altLang="en-US" sz="1400">
                <a:solidFill>
                  <a:schemeClr val="tx1">
                    <a:lumMod val="65000"/>
                    <a:lumOff val="35000"/>
                  </a:schemeClr>
                </a:solidFill>
                <a:cs typeface="+mn-ea"/>
              </a:rPr>
              <a:t>的结构：</a:t>
            </a:r>
          </a:p>
          <a:p>
            <a:pPr defTabSz="1828800">
              <a:lnSpc>
                <a:spcPct val="120000"/>
              </a:lnSpc>
            </a:pPr>
            <a:r>
              <a:rPr lang="en-US" altLang="zh-CN" sz="1400">
                <a:solidFill>
                  <a:schemeClr val="tx1">
                    <a:lumMod val="65000"/>
                    <a:lumOff val="35000"/>
                  </a:schemeClr>
                </a:solidFill>
                <a:cs typeface="+mn-ea"/>
              </a:rPr>
              <a:t>Redisson</a:t>
            </a:r>
            <a:r>
              <a:rPr lang="zh-CN" altLang="en-US" sz="1400">
                <a:solidFill>
                  <a:schemeClr val="tx1">
                    <a:lumMod val="65000"/>
                    <a:lumOff val="35000"/>
                  </a:schemeClr>
                </a:solidFill>
                <a:cs typeface="+mn-ea"/>
              </a:rPr>
              <a:t>作为独立节点 可以用于独立执行其他节点发布到分布式执行服务 和 分布式调度任务服务 里的远程任务。</a:t>
            </a:r>
            <a:endParaRPr lang="en-US" altLang="zh-CN" sz="1400">
              <a:solidFill>
                <a:schemeClr val="tx1">
                  <a:lumMod val="65000"/>
                  <a:lumOff val="35000"/>
                </a:schemeClr>
              </a:solidFill>
              <a:cs typeface="+mn-ea"/>
            </a:endParaRPr>
          </a:p>
          <a:p>
            <a:endParaRPr lang="en-US" altLang="zh-CN" sz="1400">
              <a:solidFill>
                <a:schemeClr val="tx1">
                  <a:lumMod val="65000"/>
                  <a:lumOff val="35000"/>
                </a:schemeClr>
              </a:solidFill>
              <a:cs typeface="+mn-ea"/>
            </a:endParaRPr>
          </a:p>
          <a:p>
            <a:endParaRPr lang="en-US" altLang="zh-CN" sz="1200">
              <a:solidFill>
                <a:schemeClr val="tx1">
                  <a:lumMod val="65000"/>
                  <a:lumOff val="35000"/>
                </a:schemeClr>
              </a:solidFill>
              <a:cs typeface="+mn-ea"/>
            </a:endParaRPr>
          </a:p>
          <a:p>
            <a:endParaRPr lang="en-US" altLang="zh-CN" sz="1400">
              <a:latin typeface="SimHei" panose="02010609060101010101" pitchFamily="49" charset="-122"/>
              <a:ea typeface="SimHei" panose="02010609060101010101" pitchFamily="49" charset="-122"/>
            </a:endParaRPr>
          </a:p>
          <a:p>
            <a:pPr defTabSz="1828800">
              <a:lnSpc>
                <a:spcPct val="120000"/>
              </a:lnSpc>
            </a:pPr>
            <a:r>
              <a:rPr lang="zh-CN" altLang="en-US" sz="1400">
                <a:solidFill>
                  <a:schemeClr val="tx1">
                    <a:lumMod val="65000"/>
                    <a:lumOff val="35000"/>
                  </a:schemeClr>
                </a:solidFill>
                <a:cs typeface="+mn-ea"/>
              </a:rPr>
              <a:t>在 </a:t>
            </a:r>
            <a:r>
              <a:rPr lang="en-US" altLang="zh-CN" sz="1400">
                <a:solidFill>
                  <a:schemeClr val="tx1">
                    <a:lumMod val="65000"/>
                    <a:lumOff val="35000"/>
                  </a:schemeClr>
                </a:solidFill>
                <a:cs typeface="+mn-ea"/>
              </a:rPr>
              <a:t>github </a:t>
            </a:r>
            <a:r>
              <a:rPr lang="zh-CN" altLang="en-US" sz="1400">
                <a:solidFill>
                  <a:schemeClr val="tx1">
                    <a:lumMod val="65000"/>
                    <a:lumOff val="35000"/>
                  </a:schemeClr>
                </a:solidFill>
                <a:cs typeface="+mn-ea"/>
              </a:rPr>
              <a:t>上</a:t>
            </a:r>
            <a:endParaRPr lang="en-US" altLang="zh-CN" sz="1400">
              <a:solidFill>
                <a:schemeClr val="tx1">
                  <a:lumMod val="65000"/>
                  <a:lumOff val="35000"/>
                </a:schemeClr>
              </a:solidFill>
              <a:cs typeface="+mn-ea"/>
            </a:endParaRPr>
          </a:p>
          <a:p>
            <a:pPr defTabSz="1828800">
              <a:lnSpc>
                <a:spcPct val="120000"/>
              </a:lnSpc>
            </a:pPr>
            <a:r>
              <a:rPr lang="zh-CN" altLang="en-US" sz="1400">
                <a:solidFill>
                  <a:schemeClr val="tx1">
                    <a:lumMod val="65000"/>
                    <a:lumOff val="35000"/>
                  </a:schemeClr>
                </a:solidFill>
                <a:cs typeface="+mn-ea"/>
                <a:hlinkClick r:id="rId3">
                  <a:extLst>
                    <a:ext uri="{A12FA001-AC4F-418D-AE19-62706E023703}">
                      <ahyp:hlinkClr xmlns:ahyp="http://schemas.microsoft.com/office/drawing/2018/hyperlinkcolor" val="tx"/>
                    </a:ext>
                  </a:extLst>
                </a:hlinkClick>
              </a:rPr>
              <a:t> </a:t>
            </a:r>
            <a:r>
              <a:rPr lang="en-US" altLang="zh-CN" sz="1400">
                <a:solidFill>
                  <a:schemeClr val="tx1">
                    <a:lumMod val="65000"/>
                    <a:lumOff val="35000"/>
                  </a:schemeClr>
                </a:solidFill>
                <a:cs typeface="+mn-ea"/>
                <a:hlinkClick r:id="rId3">
                  <a:extLst>
                    <a:ext uri="{A12FA001-AC4F-418D-AE19-62706E023703}">
                      <ahyp:hlinkClr xmlns:ahyp="http://schemas.microsoft.com/office/drawing/2018/hyperlinkcolor" val="tx"/>
                    </a:ext>
                  </a:extLst>
                </a:hlinkClick>
              </a:rPr>
              <a:t>Redisson </a:t>
            </a:r>
            <a:r>
              <a:rPr lang="zh-CN" altLang="en-US" sz="1400">
                <a:solidFill>
                  <a:schemeClr val="tx1">
                    <a:lumMod val="65000"/>
                    <a:lumOff val="35000"/>
                  </a:schemeClr>
                </a:solidFill>
                <a:cs typeface="+mn-ea"/>
                <a:hlinkClick r:id="rId3">
                  <a:extLst>
                    <a:ext uri="{A12FA001-AC4F-418D-AE19-62706E023703}">
                      <ahyp:hlinkClr xmlns:ahyp="http://schemas.microsoft.com/office/drawing/2018/hyperlinkcolor" val="tx"/>
                    </a:ext>
                  </a:extLst>
                </a:hlinkClick>
              </a:rPr>
              <a:t>项目的 </a:t>
            </a:r>
            <a:r>
              <a:rPr lang="en-US" altLang="zh-CN" sz="1400">
                <a:solidFill>
                  <a:schemeClr val="tx1">
                    <a:lumMod val="65000"/>
                    <a:lumOff val="35000"/>
                  </a:schemeClr>
                </a:solidFill>
                <a:cs typeface="+mn-ea"/>
                <a:hlinkClick r:id="rId3">
                  <a:extLst>
                    <a:ext uri="{A12FA001-AC4F-418D-AE19-62706E023703}">
                      <ahyp:hlinkClr xmlns:ahyp="http://schemas.microsoft.com/office/drawing/2018/hyperlinkcolor" val="tx"/>
                    </a:ext>
                  </a:extLst>
                </a:hlinkClick>
              </a:rPr>
              <a:t>wiki </a:t>
            </a:r>
            <a:r>
              <a:rPr lang="zh-CN" altLang="en-US" sz="1400">
                <a:solidFill>
                  <a:schemeClr val="tx1">
                    <a:lumMod val="65000"/>
                    <a:lumOff val="35000"/>
                  </a:schemeClr>
                </a:solidFill>
                <a:cs typeface="+mn-ea"/>
                <a:hlinkClick r:id="rId3">
                  <a:extLst>
                    <a:ext uri="{A12FA001-AC4F-418D-AE19-62706E023703}">
                      <ahyp:hlinkClr xmlns:ahyp="http://schemas.microsoft.com/office/drawing/2018/hyperlinkcolor" val="tx"/>
                    </a:ext>
                  </a:extLst>
                </a:hlinkClick>
              </a:rPr>
              <a:t>文档（中文）</a:t>
            </a:r>
            <a:endParaRPr lang="en-US" altLang="zh-CN" sz="1400">
              <a:solidFill>
                <a:schemeClr val="tx1">
                  <a:lumMod val="65000"/>
                  <a:lumOff val="35000"/>
                </a:schemeClr>
              </a:solidFill>
              <a:cs typeface="+mn-ea"/>
            </a:endParaRPr>
          </a:p>
          <a:p>
            <a:pPr defTabSz="1828800">
              <a:lnSpc>
                <a:spcPct val="120000"/>
              </a:lnSpc>
            </a:pPr>
            <a:r>
              <a:rPr lang="zh-CN" altLang="en-US" sz="1400">
                <a:solidFill>
                  <a:schemeClr val="tx1">
                    <a:lumMod val="65000"/>
                    <a:lumOff val="35000"/>
                  </a:schemeClr>
                </a:solidFill>
                <a:cs typeface="+mn-ea"/>
              </a:rPr>
              <a:t>绝对是学习</a:t>
            </a:r>
            <a:r>
              <a:rPr lang="en-US" altLang="zh-CN" sz="1400">
                <a:solidFill>
                  <a:schemeClr val="tx1">
                    <a:lumMod val="65000"/>
                    <a:lumOff val="35000"/>
                  </a:schemeClr>
                </a:solidFill>
                <a:cs typeface="+mn-ea"/>
              </a:rPr>
              <a:t>Redisson</a:t>
            </a:r>
            <a:r>
              <a:rPr lang="zh-CN" altLang="en-US" sz="1400">
                <a:solidFill>
                  <a:schemeClr val="tx1">
                    <a:lumMod val="65000"/>
                    <a:lumOff val="35000"/>
                  </a:schemeClr>
                </a:solidFill>
                <a:cs typeface="+mn-ea"/>
              </a:rPr>
              <a:t>的不二之选</a:t>
            </a:r>
            <a:endParaRPr lang="en-US" altLang="zh-CN" sz="1400">
              <a:solidFill>
                <a:schemeClr val="tx1">
                  <a:lumMod val="65000"/>
                  <a:lumOff val="35000"/>
                </a:schemeClr>
              </a:solidFill>
              <a:cs typeface="+mn-ea"/>
            </a:endParaRPr>
          </a:p>
        </p:txBody>
      </p:sp>
      <p:pic>
        <p:nvPicPr>
          <p:cNvPr id="4" name="图片 3">
            <a:extLst>
              <a:ext uri="{FF2B5EF4-FFF2-40B4-BE49-F238E27FC236}">
                <a16:creationId xmlns:a16="http://schemas.microsoft.com/office/drawing/2014/main" id="{52E2A9B6-B0C9-0B41-9B62-EDB142411595}"/>
              </a:ext>
            </a:extLst>
          </p:cNvPr>
          <p:cNvPicPr>
            <a:picLocks noChangeAspect="1"/>
          </p:cNvPicPr>
          <p:nvPr/>
        </p:nvPicPr>
        <p:blipFill>
          <a:blip r:embed="rId4"/>
          <a:stretch>
            <a:fillRect/>
          </a:stretch>
        </p:blipFill>
        <p:spPr>
          <a:xfrm>
            <a:off x="4557457" y="860841"/>
            <a:ext cx="7224141" cy="5258562"/>
          </a:xfrm>
          <a:prstGeom prst="rect">
            <a:avLst/>
          </a:prstGeom>
        </p:spPr>
      </p:pic>
    </p:spTree>
    <p:extLst>
      <p:ext uri="{BB962C8B-B14F-4D97-AF65-F5344CB8AC3E}">
        <p14:creationId xmlns:p14="http://schemas.microsoft.com/office/powerpoint/2010/main" val="260008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2" name="组合 11">
            <a:extLst>
              <a:ext uri="{FF2B5EF4-FFF2-40B4-BE49-F238E27FC236}">
                <a16:creationId xmlns:a16="http://schemas.microsoft.com/office/drawing/2014/main" id="{39150D33-9677-3A48-B889-40EE12F52714}"/>
              </a:ext>
            </a:extLst>
          </p:cNvPr>
          <p:cNvGrpSpPr/>
          <p:nvPr/>
        </p:nvGrpSpPr>
        <p:grpSpPr>
          <a:xfrm>
            <a:off x="948962" y="2891465"/>
            <a:ext cx="792000" cy="792000"/>
            <a:chOff x="4267200" y="3009900"/>
            <a:chExt cx="792000" cy="792000"/>
          </a:xfrm>
          <a:solidFill>
            <a:srgbClr val="FFD966"/>
          </a:solidFill>
        </p:grpSpPr>
        <p:sp>
          <p:nvSpPr>
            <p:cNvPr id="16" name="椭圆 15">
              <a:extLst>
                <a:ext uri="{FF2B5EF4-FFF2-40B4-BE49-F238E27FC236}">
                  <a16:creationId xmlns:a16="http://schemas.microsoft.com/office/drawing/2014/main" id="{7EAD8C65-2279-F040-9EF4-23B843A72B93}"/>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7" name="Freeform 101">
              <a:extLst>
                <a:ext uri="{FF2B5EF4-FFF2-40B4-BE49-F238E27FC236}">
                  <a16:creationId xmlns:a16="http://schemas.microsoft.com/office/drawing/2014/main" id="{FA09DD97-B688-924B-8771-88C7CD765417}"/>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18" name="组合 17">
            <a:extLst>
              <a:ext uri="{FF2B5EF4-FFF2-40B4-BE49-F238E27FC236}">
                <a16:creationId xmlns:a16="http://schemas.microsoft.com/office/drawing/2014/main" id="{C4927B2F-BD2F-4943-8280-B272D3A27D1B}"/>
              </a:ext>
            </a:extLst>
          </p:cNvPr>
          <p:cNvGrpSpPr/>
          <p:nvPr/>
        </p:nvGrpSpPr>
        <p:grpSpPr>
          <a:xfrm>
            <a:off x="962823" y="4149390"/>
            <a:ext cx="792000" cy="792000"/>
            <a:chOff x="8001000" y="3009900"/>
            <a:chExt cx="792000" cy="792000"/>
          </a:xfrm>
          <a:solidFill>
            <a:srgbClr val="FFD966"/>
          </a:solidFill>
        </p:grpSpPr>
        <p:sp>
          <p:nvSpPr>
            <p:cNvPr id="19" name="椭圆 18">
              <a:extLst>
                <a:ext uri="{FF2B5EF4-FFF2-40B4-BE49-F238E27FC236}">
                  <a16:creationId xmlns:a16="http://schemas.microsoft.com/office/drawing/2014/main" id="{6425DF7E-CB32-314E-8752-93A56166BCB4}"/>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20" name="Freeform 6">
              <a:extLst>
                <a:ext uri="{FF2B5EF4-FFF2-40B4-BE49-F238E27FC236}">
                  <a16:creationId xmlns:a16="http://schemas.microsoft.com/office/drawing/2014/main" id="{86138612-CA0E-3C49-95BF-DB1533D71C73}"/>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21" name="组合 20">
            <a:extLst>
              <a:ext uri="{FF2B5EF4-FFF2-40B4-BE49-F238E27FC236}">
                <a16:creationId xmlns:a16="http://schemas.microsoft.com/office/drawing/2014/main" id="{30067241-E342-7445-AFBA-DDF176CAF423}"/>
              </a:ext>
            </a:extLst>
          </p:cNvPr>
          <p:cNvGrpSpPr/>
          <p:nvPr/>
        </p:nvGrpSpPr>
        <p:grpSpPr>
          <a:xfrm>
            <a:off x="993505" y="1806356"/>
            <a:ext cx="792000" cy="792000"/>
            <a:chOff x="8001000" y="3009900"/>
            <a:chExt cx="792000" cy="792000"/>
          </a:xfrm>
          <a:solidFill>
            <a:srgbClr val="FFD966"/>
          </a:solidFill>
        </p:grpSpPr>
        <p:sp>
          <p:nvSpPr>
            <p:cNvPr id="22" name="椭圆 21">
              <a:extLst>
                <a:ext uri="{FF2B5EF4-FFF2-40B4-BE49-F238E27FC236}">
                  <a16:creationId xmlns:a16="http://schemas.microsoft.com/office/drawing/2014/main" id="{35541EB1-E90A-B34A-B592-389DF015BF07}"/>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23" name="Freeform 6">
              <a:extLst>
                <a:ext uri="{FF2B5EF4-FFF2-40B4-BE49-F238E27FC236}">
                  <a16:creationId xmlns:a16="http://schemas.microsoft.com/office/drawing/2014/main" id="{AEDF7389-559A-474A-867A-CDA4A1AC14BA}"/>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25" name="TextBox 34">
            <a:extLst>
              <a:ext uri="{FF2B5EF4-FFF2-40B4-BE49-F238E27FC236}">
                <a16:creationId xmlns:a16="http://schemas.microsoft.com/office/drawing/2014/main" id="{4E68FC18-21D4-2546-9556-150E98CE56AE}"/>
              </a:ext>
            </a:extLst>
          </p:cNvPr>
          <p:cNvSpPr txBox="1"/>
          <p:nvPr/>
        </p:nvSpPr>
        <p:spPr>
          <a:xfrm>
            <a:off x="2019781" y="2117067"/>
            <a:ext cx="3553460" cy="613694"/>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可重入就是说某个线程已经获得某个锁，可以再次获取锁而不会出现死锁</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7" name="TextBox 34">
            <a:extLst>
              <a:ext uri="{FF2B5EF4-FFF2-40B4-BE49-F238E27FC236}">
                <a16:creationId xmlns:a16="http://schemas.microsoft.com/office/drawing/2014/main" id="{EF555155-3BF5-474C-8371-CA8CBC9D964E}"/>
              </a:ext>
            </a:extLst>
          </p:cNvPr>
          <p:cNvSpPr txBox="1"/>
          <p:nvPr/>
        </p:nvSpPr>
        <p:spPr>
          <a:xfrm>
            <a:off x="1990477" y="3148441"/>
            <a:ext cx="3989859" cy="890693"/>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基于</a:t>
            </a:r>
            <a:r>
              <a:rPr lang="en-US" sz="1200">
                <a:solidFill>
                  <a:schemeClr val="tx1">
                    <a:lumMod val="75000"/>
                    <a:lumOff val="25000"/>
                  </a:schemeClr>
                </a:solidFill>
                <a:cs typeface="+mn-ea"/>
                <a:sym typeface="+mn-lt"/>
              </a:rPr>
              <a:t>Redis</a:t>
            </a:r>
            <a:r>
              <a:rPr lang="zh-CN" altLang="en-US" sz="1200">
                <a:solidFill>
                  <a:schemeClr val="tx1">
                    <a:lumMod val="75000"/>
                    <a:lumOff val="25000"/>
                  </a:schemeClr>
                </a:solidFill>
                <a:cs typeface="+mn-ea"/>
                <a:sym typeface="+mn-lt"/>
              </a:rPr>
              <a:t>的</a:t>
            </a:r>
            <a:r>
              <a:rPr lang="en-US" sz="1200">
                <a:solidFill>
                  <a:schemeClr val="tx1">
                    <a:lumMod val="75000"/>
                    <a:lumOff val="25000"/>
                  </a:schemeClr>
                </a:solidFill>
                <a:cs typeface="+mn-ea"/>
                <a:sym typeface="+mn-lt"/>
              </a:rPr>
              <a:t>Redisson</a:t>
            </a:r>
            <a:r>
              <a:rPr lang="zh-CN" altLang="en-US" sz="1200">
                <a:solidFill>
                  <a:schemeClr val="tx1">
                    <a:lumMod val="75000"/>
                    <a:lumOff val="25000"/>
                  </a:schemeClr>
                </a:solidFill>
                <a:cs typeface="+mn-ea"/>
                <a:sym typeface="+mn-lt"/>
              </a:rPr>
              <a:t>分布式联锁</a:t>
            </a:r>
            <a:r>
              <a:rPr lang="en-US" sz="1200">
                <a:solidFill>
                  <a:schemeClr val="tx1">
                    <a:lumMod val="75000"/>
                    <a:lumOff val="25000"/>
                  </a:schemeClr>
                </a:solidFill>
                <a:cs typeface="+mn-ea"/>
                <a:sym typeface="+mn-lt"/>
              </a:rPr>
              <a:t>RedissonMultiLock</a:t>
            </a:r>
            <a:r>
              <a:rPr lang="zh-CN" altLang="en-US" sz="1200">
                <a:solidFill>
                  <a:schemeClr val="tx1">
                    <a:lumMod val="75000"/>
                    <a:lumOff val="25000"/>
                  </a:schemeClr>
                </a:solidFill>
                <a:cs typeface="+mn-ea"/>
                <a:sym typeface="+mn-lt"/>
              </a:rPr>
              <a:t>对象可以将多个</a:t>
            </a:r>
            <a:r>
              <a:rPr lang="en-US" sz="1200">
                <a:solidFill>
                  <a:schemeClr val="tx1">
                    <a:lumMod val="75000"/>
                    <a:lumOff val="25000"/>
                  </a:schemeClr>
                </a:solidFill>
                <a:cs typeface="+mn-ea"/>
                <a:sym typeface="+mn-lt"/>
              </a:rPr>
              <a:t>RLock</a:t>
            </a:r>
            <a:r>
              <a:rPr lang="zh-CN" altLang="en-US" sz="1200">
                <a:solidFill>
                  <a:schemeClr val="tx1">
                    <a:lumMod val="75000"/>
                    <a:lumOff val="25000"/>
                  </a:schemeClr>
                </a:solidFill>
                <a:cs typeface="+mn-ea"/>
                <a:sym typeface="+mn-lt"/>
              </a:rPr>
              <a:t>对象关联为一个联锁，每个</a:t>
            </a:r>
            <a:r>
              <a:rPr lang="en-US" sz="1200">
                <a:solidFill>
                  <a:schemeClr val="tx1">
                    <a:lumMod val="75000"/>
                    <a:lumOff val="25000"/>
                  </a:schemeClr>
                </a:solidFill>
                <a:cs typeface="+mn-ea"/>
                <a:sym typeface="+mn-lt"/>
              </a:rPr>
              <a:t>RLock</a:t>
            </a:r>
            <a:r>
              <a:rPr lang="zh-CN" altLang="en-US" sz="1200">
                <a:solidFill>
                  <a:schemeClr val="tx1">
                    <a:lumMod val="75000"/>
                    <a:lumOff val="25000"/>
                  </a:schemeClr>
                </a:solidFill>
                <a:cs typeface="+mn-ea"/>
                <a:sym typeface="+mn-lt"/>
              </a:rPr>
              <a:t>对象实例可以来自于不同的</a:t>
            </a:r>
            <a:r>
              <a:rPr lang="en-US" sz="1200">
                <a:solidFill>
                  <a:schemeClr val="tx1">
                    <a:lumMod val="75000"/>
                    <a:lumOff val="25000"/>
                  </a:schemeClr>
                </a:solidFill>
                <a:cs typeface="+mn-ea"/>
                <a:sym typeface="+mn-lt"/>
              </a:rPr>
              <a:t>Redisson</a:t>
            </a:r>
            <a:r>
              <a:rPr lang="zh-CN" altLang="en-US" sz="1200">
                <a:solidFill>
                  <a:schemeClr val="tx1">
                    <a:lumMod val="75000"/>
                    <a:lumOff val="25000"/>
                  </a:schemeClr>
                </a:solidFill>
                <a:cs typeface="+mn-ea"/>
                <a:sym typeface="+mn-lt"/>
              </a:rPr>
              <a:t>实例。</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29" name="TextBox 34">
            <a:extLst>
              <a:ext uri="{FF2B5EF4-FFF2-40B4-BE49-F238E27FC236}">
                <a16:creationId xmlns:a16="http://schemas.microsoft.com/office/drawing/2014/main" id="{34078CC6-C376-8E4F-8B7D-00F7D98FAB3D}"/>
              </a:ext>
            </a:extLst>
          </p:cNvPr>
          <p:cNvSpPr txBox="1"/>
          <p:nvPr/>
        </p:nvSpPr>
        <p:spPr>
          <a:xfrm>
            <a:off x="2019580" y="4352631"/>
            <a:ext cx="3553460" cy="890693"/>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读写锁实际是一种特殊的自旋锁，它把对共享资源的访问者划分成读者和写者，读者只对共享资源进行读访问，写者则需要对共享资源进行写操作</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nvGrpSpPr>
          <p:cNvPr id="30" name="组合 29">
            <a:extLst>
              <a:ext uri="{FF2B5EF4-FFF2-40B4-BE49-F238E27FC236}">
                <a16:creationId xmlns:a16="http://schemas.microsoft.com/office/drawing/2014/main" id="{8EA110A1-D02A-F944-AAE9-0381BCFB01F0}"/>
              </a:ext>
            </a:extLst>
          </p:cNvPr>
          <p:cNvGrpSpPr/>
          <p:nvPr/>
        </p:nvGrpSpPr>
        <p:grpSpPr>
          <a:xfrm>
            <a:off x="6360551" y="2891465"/>
            <a:ext cx="792000" cy="792000"/>
            <a:chOff x="4267200" y="3009900"/>
            <a:chExt cx="792000" cy="792000"/>
          </a:xfrm>
          <a:solidFill>
            <a:srgbClr val="FFD966"/>
          </a:solidFill>
        </p:grpSpPr>
        <p:sp>
          <p:nvSpPr>
            <p:cNvPr id="31" name="椭圆 30">
              <a:extLst>
                <a:ext uri="{FF2B5EF4-FFF2-40B4-BE49-F238E27FC236}">
                  <a16:creationId xmlns:a16="http://schemas.microsoft.com/office/drawing/2014/main" id="{B5332F5A-1B3F-C04F-8AA5-3190954AE512}"/>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2" name="Freeform 101">
              <a:extLst>
                <a:ext uri="{FF2B5EF4-FFF2-40B4-BE49-F238E27FC236}">
                  <a16:creationId xmlns:a16="http://schemas.microsoft.com/office/drawing/2014/main" id="{D40E7BEE-E7E8-AA48-B278-39B7D9ADC7EE}"/>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33" name="组合 32">
            <a:extLst>
              <a:ext uri="{FF2B5EF4-FFF2-40B4-BE49-F238E27FC236}">
                <a16:creationId xmlns:a16="http://schemas.microsoft.com/office/drawing/2014/main" id="{E9C64DD1-F6F5-6449-AA33-7D0E8DC5EDB8}"/>
              </a:ext>
            </a:extLst>
          </p:cNvPr>
          <p:cNvGrpSpPr/>
          <p:nvPr/>
        </p:nvGrpSpPr>
        <p:grpSpPr>
          <a:xfrm>
            <a:off x="6374412" y="4149390"/>
            <a:ext cx="792000" cy="792000"/>
            <a:chOff x="8001000" y="3009900"/>
            <a:chExt cx="792000" cy="792000"/>
          </a:xfrm>
          <a:solidFill>
            <a:srgbClr val="FFD966"/>
          </a:solidFill>
        </p:grpSpPr>
        <p:sp>
          <p:nvSpPr>
            <p:cNvPr id="34" name="椭圆 33">
              <a:extLst>
                <a:ext uri="{FF2B5EF4-FFF2-40B4-BE49-F238E27FC236}">
                  <a16:creationId xmlns:a16="http://schemas.microsoft.com/office/drawing/2014/main" id="{1C5CB910-F453-C046-8BC9-2EE33BFEE9FE}"/>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5" name="Freeform 6">
              <a:extLst>
                <a:ext uri="{FF2B5EF4-FFF2-40B4-BE49-F238E27FC236}">
                  <a16:creationId xmlns:a16="http://schemas.microsoft.com/office/drawing/2014/main" id="{1D35C6D8-0412-8B4E-A613-5EA5D631F15D}"/>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grpSp>
        <p:nvGrpSpPr>
          <p:cNvPr id="36" name="组合 35">
            <a:extLst>
              <a:ext uri="{FF2B5EF4-FFF2-40B4-BE49-F238E27FC236}">
                <a16:creationId xmlns:a16="http://schemas.microsoft.com/office/drawing/2014/main" id="{DAE65A70-284E-2641-BF83-27B0562CC9A4}"/>
              </a:ext>
            </a:extLst>
          </p:cNvPr>
          <p:cNvGrpSpPr/>
          <p:nvPr/>
        </p:nvGrpSpPr>
        <p:grpSpPr>
          <a:xfrm>
            <a:off x="6405094" y="1806356"/>
            <a:ext cx="792000" cy="792000"/>
            <a:chOff x="8001000" y="3009900"/>
            <a:chExt cx="792000" cy="792000"/>
          </a:xfrm>
          <a:solidFill>
            <a:srgbClr val="FFD966"/>
          </a:solidFill>
        </p:grpSpPr>
        <p:sp>
          <p:nvSpPr>
            <p:cNvPr id="37" name="椭圆 36">
              <a:extLst>
                <a:ext uri="{FF2B5EF4-FFF2-40B4-BE49-F238E27FC236}">
                  <a16:creationId xmlns:a16="http://schemas.microsoft.com/office/drawing/2014/main" id="{032FD7FF-438A-6C4D-B853-3E5EE1F5E4C1}"/>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8" name="Freeform 6">
              <a:extLst>
                <a:ext uri="{FF2B5EF4-FFF2-40B4-BE49-F238E27FC236}">
                  <a16:creationId xmlns:a16="http://schemas.microsoft.com/office/drawing/2014/main" id="{CCE2F251-D821-8341-B8C2-ADCDAF780B5A}"/>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40" name="TextBox 34">
            <a:extLst>
              <a:ext uri="{FF2B5EF4-FFF2-40B4-BE49-F238E27FC236}">
                <a16:creationId xmlns:a16="http://schemas.microsoft.com/office/drawing/2014/main" id="{C9FD2E84-15A4-7240-A6EE-7C02C05B81B7}"/>
              </a:ext>
            </a:extLst>
          </p:cNvPr>
          <p:cNvSpPr txBox="1"/>
          <p:nvPr/>
        </p:nvSpPr>
        <p:spPr>
          <a:xfrm>
            <a:off x="7431370" y="2117067"/>
            <a:ext cx="3553460" cy="613694"/>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它保证了当多个</a:t>
            </a:r>
            <a:r>
              <a:rPr lang="en-US" sz="1200">
                <a:solidFill>
                  <a:schemeClr val="tx1">
                    <a:lumMod val="75000"/>
                    <a:lumOff val="25000"/>
                  </a:schemeClr>
                </a:solidFill>
                <a:cs typeface="+mn-ea"/>
                <a:sym typeface="+mn-lt"/>
              </a:rPr>
              <a:t>Redisson</a:t>
            </a:r>
            <a:r>
              <a:rPr lang="zh-CN" altLang="en-US" sz="1200">
                <a:solidFill>
                  <a:schemeClr val="tx1">
                    <a:lumMod val="75000"/>
                    <a:lumOff val="25000"/>
                  </a:schemeClr>
                </a:solidFill>
                <a:cs typeface="+mn-ea"/>
                <a:sym typeface="+mn-lt"/>
              </a:rPr>
              <a:t>客户端线程同时请求加锁时，优先分配给先发出请求的线程。</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2" name="TextBox 34">
            <a:extLst>
              <a:ext uri="{FF2B5EF4-FFF2-40B4-BE49-F238E27FC236}">
                <a16:creationId xmlns:a16="http://schemas.microsoft.com/office/drawing/2014/main" id="{C17C4334-4C6A-BE48-A228-AC5BA7721D9D}"/>
              </a:ext>
            </a:extLst>
          </p:cNvPr>
          <p:cNvSpPr txBox="1"/>
          <p:nvPr/>
        </p:nvSpPr>
        <p:spPr>
          <a:xfrm>
            <a:off x="7402067" y="3148441"/>
            <a:ext cx="4621064" cy="890693"/>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基于</a:t>
            </a:r>
            <a:r>
              <a:rPr lang="en-US" sz="1200">
                <a:solidFill>
                  <a:schemeClr val="tx1">
                    <a:lumMod val="75000"/>
                    <a:lumOff val="25000"/>
                  </a:schemeClr>
                </a:solidFill>
                <a:cs typeface="+mn-ea"/>
                <a:sym typeface="+mn-lt"/>
              </a:rPr>
              <a:t>Redis</a:t>
            </a:r>
            <a:r>
              <a:rPr lang="zh-CN" altLang="en-US" sz="1200">
                <a:solidFill>
                  <a:schemeClr val="tx1">
                    <a:lumMod val="75000"/>
                    <a:lumOff val="25000"/>
                  </a:schemeClr>
                </a:solidFill>
                <a:cs typeface="+mn-ea"/>
                <a:sym typeface="+mn-lt"/>
              </a:rPr>
              <a:t>的</a:t>
            </a:r>
            <a:r>
              <a:rPr lang="en-US" sz="1200">
                <a:solidFill>
                  <a:schemeClr val="tx1">
                    <a:lumMod val="75000"/>
                    <a:lumOff val="25000"/>
                  </a:schemeClr>
                </a:solidFill>
                <a:cs typeface="+mn-ea"/>
                <a:sym typeface="+mn-lt"/>
              </a:rPr>
              <a:t>Redisson</a:t>
            </a:r>
            <a:r>
              <a:rPr lang="zh-CN" altLang="en-US" sz="1200">
                <a:solidFill>
                  <a:schemeClr val="tx1">
                    <a:lumMod val="75000"/>
                    <a:lumOff val="25000"/>
                  </a:schemeClr>
                </a:solidFill>
                <a:cs typeface="+mn-ea"/>
                <a:sym typeface="+mn-lt"/>
              </a:rPr>
              <a:t>红锁</a:t>
            </a:r>
            <a:r>
              <a:rPr lang="en-US" sz="1200">
                <a:solidFill>
                  <a:schemeClr val="tx1">
                    <a:lumMod val="75000"/>
                    <a:lumOff val="25000"/>
                  </a:schemeClr>
                </a:solidFill>
                <a:cs typeface="+mn-ea"/>
                <a:sym typeface="+mn-lt"/>
              </a:rPr>
              <a:t>RedissonRedLock</a:t>
            </a:r>
            <a:r>
              <a:rPr lang="zh-CN" altLang="en-US" sz="1200">
                <a:solidFill>
                  <a:schemeClr val="tx1">
                    <a:lumMod val="75000"/>
                    <a:lumOff val="25000"/>
                  </a:schemeClr>
                </a:solidFill>
                <a:cs typeface="+mn-ea"/>
                <a:sym typeface="+mn-lt"/>
              </a:rPr>
              <a:t>对象实现了</a:t>
            </a:r>
            <a:r>
              <a:rPr lang="en-US" sz="1200">
                <a:solidFill>
                  <a:schemeClr val="tx1">
                    <a:lumMod val="75000"/>
                    <a:lumOff val="25000"/>
                  </a:schemeClr>
                </a:solidFill>
                <a:cs typeface="+mn-ea"/>
                <a:sym typeface="+mn-lt"/>
              </a:rPr>
              <a:t>Redlock</a:t>
            </a:r>
            <a:r>
              <a:rPr lang="zh-CN" altLang="en-US" sz="1200">
                <a:solidFill>
                  <a:schemeClr val="tx1">
                    <a:lumMod val="75000"/>
                    <a:lumOff val="25000"/>
                  </a:schemeClr>
                </a:solidFill>
                <a:cs typeface="+mn-ea"/>
                <a:sym typeface="+mn-lt"/>
              </a:rPr>
              <a:t>介绍的加锁算法。该对象也可以用来将多个</a:t>
            </a:r>
            <a:r>
              <a:rPr lang="en-US" sz="1200">
                <a:solidFill>
                  <a:schemeClr val="tx1">
                    <a:lumMod val="75000"/>
                    <a:lumOff val="25000"/>
                  </a:schemeClr>
                </a:solidFill>
                <a:cs typeface="+mn-ea"/>
                <a:sym typeface="+mn-lt"/>
              </a:rPr>
              <a:t>RLock</a:t>
            </a:r>
            <a:r>
              <a:rPr lang="zh-CN" altLang="en-US" sz="1200">
                <a:solidFill>
                  <a:schemeClr val="tx1">
                    <a:lumMod val="75000"/>
                    <a:lumOff val="25000"/>
                  </a:schemeClr>
                </a:solidFill>
                <a:cs typeface="+mn-ea"/>
                <a:sym typeface="+mn-lt"/>
              </a:rPr>
              <a:t>对象关联为一个红锁，每个</a:t>
            </a:r>
            <a:r>
              <a:rPr lang="en-US" sz="1200">
                <a:solidFill>
                  <a:schemeClr val="tx1">
                    <a:lumMod val="75000"/>
                    <a:lumOff val="25000"/>
                  </a:schemeClr>
                </a:solidFill>
                <a:cs typeface="+mn-ea"/>
                <a:sym typeface="+mn-lt"/>
              </a:rPr>
              <a:t>RLock</a:t>
            </a:r>
            <a:r>
              <a:rPr lang="zh-CN" altLang="en-US" sz="1200">
                <a:solidFill>
                  <a:schemeClr val="tx1">
                    <a:lumMod val="75000"/>
                    <a:lumOff val="25000"/>
                  </a:schemeClr>
                </a:solidFill>
                <a:cs typeface="+mn-ea"/>
                <a:sym typeface="+mn-lt"/>
              </a:rPr>
              <a:t>对象实例可以来自于不同的</a:t>
            </a:r>
            <a:r>
              <a:rPr lang="en-US" sz="1200">
                <a:solidFill>
                  <a:schemeClr val="tx1">
                    <a:lumMod val="75000"/>
                    <a:lumOff val="25000"/>
                  </a:schemeClr>
                </a:solidFill>
                <a:cs typeface="+mn-ea"/>
                <a:sym typeface="+mn-lt"/>
              </a:rPr>
              <a:t>Redisson</a:t>
            </a:r>
            <a:r>
              <a:rPr lang="zh-CN" altLang="en-US" sz="1200">
                <a:solidFill>
                  <a:schemeClr val="tx1">
                    <a:lumMod val="75000"/>
                    <a:lumOff val="25000"/>
                  </a:schemeClr>
                </a:solidFill>
                <a:cs typeface="+mn-ea"/>
                <a:sym typeface="+mn-lt"/>
              </a:rPr>
              <a:t>实例。</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44" name="TextBox 34">
            <a:extLst>
              <a:ext uri="{FF2B5EF4-FFF2-40B4-BE49-F238E27FC236}">
                <a16:creationId xmlns:a16="http://schemas.microsoft.com/office/drawing/2014/main" id="{050CA76E-0CD6-3D49-9109-AFB591253B88}"/>
              </a:ext>
            </a:extLst>
          </p:cNvPr>
          <p:cNvSpPr txBox="1"/>
          <p:nvPr/>
        </p:nvSpPr>
        <p:spPr>
          <a:xfrm>
            <a:off x="7431168" y="4352631"/>
            <a:ext cx="4076433" cy="613694"/>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又被称为信号灯，在多线程环境下用于协调各个线程</a:t>
            </a:r>
            <a:r>
              <a:rPr lang="en-US" altLang="zh-CN" sz="1200">
                <a:solidFill>
                  <a:schemeClr val="tx1">
                    <a:lumMod val="75000"/>
                    <a:lumOff val="25000"/>
                  </a:schemeClr>
                </a:solidFill>
                <a:cs typeface="+mn-ea"/>
                <a:sym typeface="+mn-lt"/>
              </a:rPr>
              <a:t>, </a:t>
            </a:r>
            <a:r>
              <a:rPr lang="zh-CN" altLang="en-US" sz="1200">
                <a:solidFill>
                  <a:schemeClr val="tx1">
                    <a:lumMod val="75000"/>
                    <a:lumOff val="25000"/>
                  </a:schemeClr>
                </a:solidFill>
                <a:cs typeface="+mn-ea"/>
                <a:sym typeface="+mn-lt"/>
              </a:rPr>
              <a:t>以保证它们能够正确、合理的使用公共资源</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3" name="文本框 2">
            <a:extLst>
              <a:ext uri="{FF2B5EF4-FFF2-40B4-BE49-F238E27FC236}">
                <a16:creationId xmlns:a16="http://schemas.microsoft.com/office/drawing/2014/main" id="{1B269AB8-EC8E-274A-B870-6749D7E3889F}"/>
              </a:ext>
            </a:extLst>
          </p:cNvPr>
          <p:cNvSpPr txBox="1"/>
          <p:nvPr/>
        </p:nvSpPr>
        <p:spPr>
          <a:xfrm>
            <a:off x="2034820" y="1806356"/>
            <a:ext cx="2852063"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可重入锁（</a:t>
            </a:r>
            <a:r>
              <a:rPr kumimoji="1" lang="en-US" altLang="zh-CN" sz="1600">
                <a:latin typeface="SimHei" panose="02010609060101010101" pitchFamily="49" charset="-122"/>
                <a:ea typeface="SimHei" panose="02010609060101010101" pitchFamily="49" charset="-122"/>
              </a:rPr>
              <a:t>Reentrant Lock</a:t>
            </a:r>
            <a:r>
              <a:rPr kumimoji="1" lang="zh-CN" altLang="en-US" sz="1600">
                <a:latin typeface="SimHei" panose="02010609060101010101" pitchFamily="49" charset="-122"/>
                <a:ea typeface="SimHei" panose="02010609060101010101" pitchFamily="49" charset="-122"/>
              </a:rPr>
              <a:t>）</a:t>
            </a:r>
          </a:p>
        </p:txBody>
      </p:sp>
      <p:sp>
        <p:nvSpPr>
          <p:cNvPr id="4" name="文本框 3">
            <a:extLst>
              <a:ext uri="{FF2B5EF4-FFF2-40B4-BE49-F238E27FC236}">
                <a16:creationId xmlns:a16="http://schemas.microsoft.com/office/drawing/2014/main" id="{5E063214-0CDD-2C4F-BA3E-F028B505215A}"/>
              </a:ext>
            </a:extLst>
          </p:cNvPr>
          <p:cNvSpPr txBox="1"/>
          <p:nvPr/>
        </p:nvSpPr>
        <p:spPr>
          <a:xfrm>
            <a:off x="7446409" y="1763366"/>
            <a:ext cx="2133918"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公平锁（</a:t>
            </a:r>
            <a:r>
              <a:rPr kumimoji="1" lang="en-US" altLang="zh-CN" sz="1600">
                <a:latin typeface="SimHei" panose="02010609060101010101" pitchFamily="49" charset="-122"/>
                <a:ea typeface="SimHei" panose="02010609060101010101" pitchFamily="49" charset="-122"/>
              </a:rPr>
              <a:t>Fair Lock</a:t>
            </a:r>
            <a:r>
              <a:rPr kumimoji="1" lang="zh-CN" altLang="en-US" sz="1600">
                <a:latin typeface="SimHei" panose="02010609060101010101" pitchFamily="49" charset="-122"/>
                <a:ea typeface="SimHei" panose="02010609060101010101" pitchFamily="49" charset="-122"/>
              </a:rPr>
              <a:t>）</a:t>
            </a:r>
          </a:p>
        </p:txBody>
      </p:sp>
      <p:sp>
        <p:nvSpPr>
          <p:cNvPr id="6" name="文本框 5">
            <a:extLst>
              <a:ext uri="{FF2B5EF4-FFF2-40B4-BE49-F238E27FC236}">
                <a16:creationId xmlns:a16="http://schemas.microsoft.com/office/drawing/2014/main" id="{96D458A3-5232-C54F-AB62-806DE6B8F1CA}"/>
              </a:ext>
            </a:extLst>
          </p:cNvPr>
          <p:cNvSpPr txBox="1"/>
          <p:nvPr/>
        </p:nvSpPr>
        <p:spPr>
          <a:xfrm>
            <a:off x="2005719" y="2851919"/>
            <a:ext cx="1928733"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联锁（</a:t>
            </a:r>
            <a:r>
              <a:rPr kumimoji="1" lang="en-US" altLang="zh-CN" sz="1600">
                <a:latin typeface="SimHei" panose="02010609060101010101" pitchFamily="49" charset="-122"/>
                <a:ea typeface="SimHei" panose="02010609060101010101" pitchFamily="49" charset="-122"/>
              </a:rPr>
              <a:t>MultiLock</a:t>
            </a:r>
            <a:r>
              <a:rPr kumimoji="1" lang="zh-CN" altLang="en-US" sz="1600">
                <a:latin typeface="SimHei" panose="02010609060101010101" pitchFamily="49" charset="-122"/>
                <a:ea typeface="SimHei" panose="02010609060101010101" pitchFamily="49" charset="-122"/>
              </a:rPr>
              <a:t>）</a:t>
            </a:r>
          </a:p>
        </p:txBody>
      </p:sp>
      <p:sp>
        <p:nvSpPr>
          <p:cNvPr id="7" name="文本框 6">
            <a:extLst>
              <a:ext uri="{FF2B5EF4-FFF2-40B4-BE49-F238E27FC236}">
                <a16:creationId xmlns:a16="http://schemas.microsoft.com/office/drawing/2014/main" id="{DD26FD8E-E8E3-2B49-BFF8-B734817FCCD6}"/>
              </a:ext>
            </a:extLst>
          </p:cNvPr>
          <p:cNvSpPr txBox="1"/>
          <p:nvPr/>
        </p:nvSpPr>
        <p:spPr>
          <a:xfrm>
            <a:off x="7461850" y="2805250"/>
            <a:ext cx="1723549"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红锁（</a:t>
            </a:r>
            <a:r>
              <a:rPr kumimoji="1" lang="en-US" altLang="zh-CN" sz="1600">
                <a:latin typeface="SimHei" panose="02010609060101010101" pitchFamily="49" charset="-122"/>
                <a:ea typeface="SimHei" panose="02010609060101010101" pitchFamily="49" charset="-122"/>
              </a:rPr>
              <a:t>RedLock</a:t>
            </a:r>
            <a:r>
              <a:rPr kumimoji="1" lang="zh-CN" altLang="en-US" sz="1600">
                <a:latin typeface="SimHei" panose="02010609060101010101" pitchFamily="49" charset="-122"/>
                <a:ea typeface="SimHei" panose="02010609060101010101" pitchFamily="49" charset="-122"/>
              </a:rPr>
              <a:t>）</a:t>
            </a:r>
          </a:p>
        </p:txBody>
      </p:sp>
      <p:sp>
        <p:nvSpPr>
          <p:cNvPr id="46" name="文本框 45">
            <a:extLst>
              <a:ext uri="{FF2B5EF4-FFF2-40B4-BE49-F238E27FC236}">
                <a16:creationId xmlns:a16="http://schemas.microsoft.com/office/drawing/2014/main" id="{18A7E9A8-3B89-0447-AD28-DFA19EA71BB4}"/>
              </a:ext>
            </a:extLst>
          </p:cNvPr>
          <p:cNvSpPr txBox="1"/>
          <p:nvPr/>
        </p:nvSpPr>
        <p:spPr>
          <a:xfrm>
            <a:off x="2029547" y="4091620"/>
            <a:ext cx="2544286"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读写锁（</a:t>
            </a:r>
            <a:r>
              <a:rPr kumimoji="1" lang="en-US" altLang="zh-CN" sz="1600">
                <a:latin typeface="SimHei" panose="02010609060101010101" pitchFamily="49" charset="-122"/>
                <a:ea typeface="SimHei" panose="02010609060101010101" pitchFamily="49" charset="-122"/>
              </a:rPr>
              <a:t>ReadWriteLock</a:t>
            </a:r>
            <a:r>
              <a:rPr kumimoji="1" lang="zh-CN" altLang="en-US" sz="1600">
                <a:latin typeface="SimHei" panose="02010609060101010101" pitchFamily="49" charset="-122"/>
                <a:ea typeface="SimHei" panose="02010609060101010101" pitchFamily="49" charset="-122"/>
              </a:rPr>
              <a:t>）</a:t>
            </a:r>
          </a:p>
        </p:txBody>
      </p:sp>
      <p:sp>
        <p:nvSpPr>
          <p:cNvPr id="47" name="文本框 46">
            <a:extLst>
              <a:ext uri="{FF2B5EF4-FFF2-40B4-BE49-F238E27FC236}">
                <a16:creationId xmlns:a16="http://schemas.microsoft.com/office/drawing/2014/main" id="{CFEFEF43-10E0-F64E-A4B8-547CA46D5A38}"/>
              </a:ext>
            </a:extLst>
          </p:cNvPr>
          <p:cNvSpPr txBox="1"/>
          <p:nvPr/>
        </p:nvSpPr>
        <p:spPr>
          <a:xfrm>
            <a:off x="7431169" y="4057326"/>
            <a:ext cx="2133918"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信号量（</a:t>
            </a:r>
            <a:r>
              <a:rPr kumimoji="1" lang="en-US" altLang="zh-CN" sz="1600">
                <a:latin typeface="SimHei" panose="02010609060101010101" pitchFamily="49" charset="-122"/>
                <a:ea typeface="SimHei" panose="02010609060101010101" pitchFamily="49" charset="-122"/>
              </a:rPr>
              <a:t>Semaphore</a:t>
            </a:r>
            <a:r>
              <a:rPr kumimoji="1" lang="zh-CN" altLang="en-US" sz="1600">
                <a:latin typeface="SimHei" panose="02010609060101010101" pitchFamily="49" charset="-122"/>
                <a:ea typeface="SimHei" panose="02010609060101010101" pitchFamily="49" charset="-122"/>
              </a:rPr>
              <a:t>）</a:t>
            </a:r>
          </a:p>
        </p:txBody>
      </p:sp>
      <p:grpSp>
        <p:nvGrpSpPr>
          <p:cNvPr id="53" name="组合 52">
            <a:extLst>
              <a:ext uri="{FF2B5EF4-FFF2-40B4-BE49-F238E27FC236}">
                <a16:creationId xmlns:a16="http://schemas.microsoft.com/office/drawing/2014/main" id="{C5282EF7-5887-564F-83C5-3FF367C8C6D3}"/>
              </a:ext>
            </a:extLst>
          </p:cNvPr>
          <p:cNvGrpSpPr/>
          <p:nvPr/>
        </p:nvGrpSpPr>
        <p:grpSpPr>
          <a:xfrm>
            <a:off x="993505" y="5377446"/>
            <a:ext cx="792000" cy="792000"/>
            <a:chOff x="8001000" y="3009900"/>
            <a:chExt cx="792000" cy="792000"/>
          </a:xfrm>
          <a:solidFill>
            <a:srgbClr val="FFD966"/>
          </a:solidFill>
        </p:grpSpPr>
        <p:sp>
          <p:nvSpPr>
            <p:cNvPr id="54" name="椭圆 53">
              <a:extLst>
                <a:ext uri="{FF2B5EF4-FFF2-40B4-BE49-F238E27FC236}">
                  <a16:creationId xmlns:a16="http://schemas.microsoft.com/office/drawing/2014/main" id="{6D0D372C-3C72-0241-9B59-9C574E7FEDB9}"/>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5" name="Freeform 6">
              <a:extLst>
                <a:ext uri="{FF2B5EF4-FFF2-40B4-BE49-F238E27FC236}">
                  <a16:creationId xmlns:a16="http://schemas.microsoft.com/office/drawing/2014/main" id="{2F3A7324-3A9F-BC49-B9C2-8A9C6431460D}"/>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56" name="TextBox 34">
            <a:extLst>
              <a:ext uri="{FF2B5EF4-FFF2-40B4-BE49-F238E27FC236}">
                <a16:creationId xmlns:a16="http://schemas.microsoft.com/office/drawing/2014/main" id="{5321E6E5-D54B-DB45-8F25-2AD6BFCB88CA}"/>
              </a:ext>
            </a:extLst>
          </p:cNvPr>
          <p:cNvSpPr txBox="1"/>
          <p:nvPr/>
        </p:nvSpPr>
        <p:spPr>
          <a:xfrm>
            <a:off x="2050261" y="5580687"/>
            <a:ext cx="4238459" cy="890693"/>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是在</a:t>
            </a:r>
            <a:r>
              <a:rPr lang="en-US" sz="1200">
                <a:solidFill>
                  <a:schemeClr val="tx1">
                    <a:lumMod val="75000"/>
                    <a:lumOff val="25000"/>
                  </a:schemeClr>
                </a:solidFill>
                <a:cs typeface="+mn-ea"/>
                <a:sym typeface="+mn-lt"/>
              </a:rPr>
              <a:t>RSemaphore</a:t>
            </a:r>
            <a:r>
              <a:rPr lang="zh-CN" altLang="en-US" sz="1200">
                <a:solidFill>
                  <a:schemeClr val="tx1">
                    <a:lumMod val="75000"/>
                    <a:lumOff val="25000"/>
                  </a:schemeClr>
                </a:solidFill>
                <a:cs typeface="+mn-ea"/>
                <a:sym typeface="+mn-lt"/>
              </a:rPr>
              <a:t>对象的基础上，为每个信号增加了一个过期时间。每个信号可以通过独立的</a:t>
            </a:r>
            <a:r>
              <a:rPr lang="en-US" sz="1200">
                <a:solidFill>
                  <a:schemeClr val="tx1">
                    <a:lumMod val="75000"/>
                    <a:lumOff val="25000"/>
                  </a:schemeClr>
                </a:solidFill>
                <a:cs typeface="+mn-ea"/>
                <a:sym typeface="+mn-lt"/>
              </a:rPr>
              <a:t>ID</a:t>
            </a:r>
            <a:r>
              <a:rPr lang="zh-CN" altLang="en-US" sz="1200">
                <a:solidFill>
                  <a:schemeClr val="tx1">
                    <a:lumMod val="75000"/>
                    <a:lumOff val="25000"/>
                  </a:schemeClr>
                </a:solidFill>
                <a:cs typeface="+mn-ea"/>
                <a:sym typeface="+mn-lt"/>
              </a:rPr>
              <a:t>来辨识，释放时只能通过提交这个</a:t>
            </a:r>
            <a:r>
              <a:rPr lang="en-US" sz="1200">
                <a:solidFill>
                  <a:schemeClr val="tx1">
                    <a:lumMod val="75000"/>
                    <a:lumOff val="25000"/>
                  </a:schemeClr>
                </a:solidFill>
                <a:cs typeface="+mn-ea"/>
                <a:sym typeface="+mn-lt"/>
              </a:rPr>
              <a:t>ID</a:t>
            </a:r>
            <a:r>
              <a:rPr lang="zh-CN" altLang="en-US" sz="1200">
                <a:solidFill>
                  <a:schemeClr val="tx1">
                    <a:lumMod val="75000"/>
                    <a:lumOff val="25000"/>
                  </a:schemeClr>
                </a:solidFill>
                <a:cs typeface="+mn-ea"/>
                <a:sym typeface="+mn-lt"/>
              </a:rPr>
              <a:t>才能释放</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nvGrpSpPr>
          <p:cNvPr id="57" name="组合 56">
            <a:extLst>
              <a:ext uri="{FF2B5EF4-FFF2-40B4-BE49-F238E27FC236}">
                <a16:creationId xmlns:a16="http://schemas.microsoft.com/office/drawing/2014/main" id="{8217792B-D3D0-0147-8BB3-EA0589F71B7B}"/>
              </a:ext>
            </a:extLst>
          </p:cNvPr>
          <p:cNvGrpSpPr/>
          <p:nvPr/>
        </p:nvGrpSpPr>
        <p:grpSpPr>
          <a:xfrm>
            <a:off x="6405094" y="5377446"/>
            <a:ext cx="792000" cy="792000"/>
            <a:chOff x="8001000" y="3009900"/>
            <a:chExt cx="792000" cy="792000"/>
          </a:xfrm>
          <a:solidFill>
            <a:srgbClr val="FFD966"/>
          </a:solidFill>
        </p:grpSpPr>
        <p:sp>
          <p:nvSpPr>
            <p:cNvPr id="58" name="椭圆 57">
              <a:extLst>
                <a:ext uri="{FF2B5EF4-FFF2-40B4-BE49-F238E27FC236}">
                  <a16:creationId xmlns:a16="http://schemas.microsoft.com/office/drawing/2014/main" id="{5DF71A9C-FE4B-434B-92BE-B6F5A10C8A71}"/>
                </a:ext>
              </a:extLst>
            </p:cNvPr>
            <p:cNvSpPr/>
            <p:nvPr/>
          </p:nvSpPr>
          <p:spPr>
            <a:xfrm>
              <a:off x="80010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59" name="Freeform 6">
              <a:extLst>
                <a:ext uri="{FF2B5EF4-FFF2-40B4-BE49-F238E27FC236}">
                  <a16:creationId xmlns:a16="http://schemas.microsoft.com/office/drawing/2014/main" id="{0D72EA8B-19E3-8849-BFB5-EBE30BCB2B94}"/>
                </a:ext>
              </a:extLst>
            </p:cNvPr>
            <p:cNvSpPr>
              <a:spLocks noEditPoints="1"/>
            </p:cNvSpPr>
            <p:nvPr/>
          </p:nvSpPr>
          <p:spPr bwMode="auto">
            <a:xfrm>
              <a:off x="8235075" y="3244334"/>
              <a:ext cx="323850" cy="323850"/>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60" name="TextBox 34">
            <a:extLst>
              <a:ext uri="{FF2B5EF4-FFF2-40B4-BE49-F238E27FC236}">
                <a16:creationId xmlns:a16="http://schemas.microsoft.com/office/drawing/2014/main" id="{DABF59CA-9EA4-674B-95F9-78C257B0BE27}"/>
              </a:ext>
            </a:extLst>
          </p:cNvPr>
          <p:cNvSpPr txBox="1"/>
          <p:nvPr/>
        </p:nvSpPr>
        <p:spPr>
          <a:xfrm>
            <a:off x="7461850" y="5580687"/>
            <a:ext cx="4238459" cy="613694"/>
          </a:xfrm>
          <a:prstGeom prst="rect">
            <a:avLst/>
          </a:prstGeom>
          <a:noFill/>
        </p:spPr>
        <p:txBody>
          <a:bodyPr wrap="square" rtlCol="0">
            <a:spAutoFit/>
          </a:bodyPr>
          <a:lstStyle/>
          <a:p>
            <a:pPr lvl="0">
              <a:lnSpc>
                <a:spcPct val="150000"/>
              </a:lnSpc>
              <a:defRPr/>
            </a:pPr>
            <a:r>
              <a:rPr lang="zh-CN" altLang="en-US" sz="1200">
                <a:solidFill>
                  <a:schemeClr val="tx1">
                    <a:lumMod val="75000"/>
                    <a:lumOff val="25000"/>
                  </a:schemeClr>
                </a:solidFill>
                <a:cs typeface="+mn-ea"/>
                <a:sym typeface="+mn-lt"/>
              </a:rPr>
              <a:t>倒计时锁存器，是一个同步辅助类，在完成一组正在其他线程中执行的操作之前，它允许一个或多个线程一直等待。</a:t>
            </a:r>
            <a:endParaRPr kumimoji="0" lang="en-US" sz="12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61" name="文本框 60">
            <a:extLst>
              <a:ext uri="{FF2B5EF4-FFF2-40B4-BE49-F238E27FC236}">
                <a16:creationId xmlns:a16="http://schemas.microsoft.com/office/drawing/2014/main" id="{86685191-2B45-E94D-B370-D07A4897EA14}"/>
              </a:ext>
            </a:extLst>
          </p:cNvPr>
          <p:cNvSpPr txBox="1"/>
          <p:nvPr/>
        </p:nvSpPr>
        <p:spPr>
          <a:xfrm>
            <a:off x="2003537" y="5337598"/>
            <a:ext cx="4493538"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可过期性信号量（</a:t>
            </a:r>
            <a:r>
              <a:rPr kumimoji="1" lang="en-US" altLang="zh-CN" sz="1600">
                <a:latin typeface="SimHei" panose="02010609060101010101" pitchFamily="49" charset="-122"/>
                <a:ea typeface="SimHei" panose="02010609060101010101" pitchFamily="49" charset="-122"/>
              </a:rPr>
              <a:t>PermitExpirableSemaphore</a:t>
            </a:r>
            <a:r>
              <a:rPr kumimoji="1" lang="zh-CN" altLang="en-US" sz="1600">
                <a:latin typeface="SimHei" panose="02010609060101010101" pitchFamily="49" charset="-122"/>
                <a:ea typeface="SimHei" panose="02010609060101010101" pitchFamily="49" charset="-122"/>
              </a:rPr>
              <a:t>）</a:t>
            </a:r>
          </a:p>
        </p:txBody>
      </p:sp>
      <p:sp>
        <p:nvSpPr>
          <p:cNvPr id="62" name="文本框 61">
            <a:extLst>
              <a:ext uri="{FF2B5EF4-FFF2-40B4-BE49-F238E27FC236}">
                <a16:creationId xmlns:a16="http://schemas.microsoft.com/office/drawing/2014/main" id="{535E387E-50A5-8D49-AD51-889D12F201AE}"/>
              </a:ext>
            </a:extLst>
          </p:cNvPr>
          <p:cNvSpPr txBox="1"/>
          <p:nvPr/>
        </p:nvSpPr>
        <p:spPr>
          <a:xfrm>
            <a:off x="7431169" y="5273326"/>
            <a:ext cx="2441694" cy="338554"/>
          </a:xfrm>
          <a:prstGeom prst="rect">
            <a:avLst/>
          </a:prstGeom>
          <a:noFill/>
        </p:spPr>
        <p:txBody>
          <a:bodyPr wrap="none" rtlCol="0">
            <a:spAutoFit/>
          </a:bodyPr>
          <a:lstStyle/>
          <a:p>
            <a:r>
              <a:rPr kumimoji="1" lang="zh-CN" altLang="en-US" sz="1600">
                <a:latin typeface="SimHei" panose="02010609060101010101" pitchFamily="49" charset="-122"/>
                <a:ea typeface="SimHei" panose="02010609060101010101" pitchFamily="49" charset="-122"/>
              </a:rPr>
              <a:t>闭锁（</a:t>
            </a:r>
            <a:r>
              <a:rPr kumimoji="1" lang="en-US" altLang="zh-CN" sz="1600">
                <a:latin typeface="SimHei" panose="02010609060101010101" pitchFamily="49" charset="-122"/>
                <a:ea typeface="SimHei" panose="02010609060101010101" pitchFamily="49" charset="-122"/>
              </a:rPr>
              <a:t>CountDownLatch</a:t>
            </a:r>
            <a:r>
              <a:rPr kumimoji="1" lang="zh-CN" altLang="en-US" sz="1600">
                <a:latin typeface="SimHei" panose="02010609060101010101" pitchFamily="49" charset="-122"/>
                <a:ea typeface="SimHei" panose="02010609060101010101" pitchFamily="49" charset="-122"/>
              </a:rPr>
              <a:t>）</a:t>
            </a:r>
          </a:p>
        </p:txBody>
      </p:sp>
      <p:sp>
        <p:nvSpPr>
          <p:cNvPr id="64" name="文本框 63">
            <a:extLst>
              <a:ext uri="{FF2B5EF4-FFF2-40B4-BE49-F238E27FC236}">
                <a16:creationId xmlns:a16="http://schemas.microsoft.com/office/drawing/2014/main" id="{59259DDF-622E-CB45-999D-93263332B511}"/>
              </a:ext>
            </a:extLst>
          </p:cNvPr>
          <p:cNvSpPr txBox="1"/>
          <p:nvPr/>
        </p:nvSpPr>
        <p:spPr>
          <a:xfrm>
            <a:off x="1086554" y="1084849"/>
            <a:ext cx="1107996" cy="369332"/>
          </a:xfrm>
          <a:prstGeom prst="rect">
            <a:avLst/>
          </a:prstGeom>
          <a:noFill/>
        </p:spPr>
        <p:txBody>
          <a:bodyPr wrap="none" rtlCol="0">
            <a:spAutoFit/>
          </a:bodyPr>
          <a:lstStyle/>
          <a:p>
            <a:r>
              <a:rPr lang="zh-CN" altLang="en-US"/>
              <a:t>分布式锁</a:t>
            </a:r>
          </a:p>
        </p:txBody>
      </p:sp>
    </p:spTree>
    <p:extLst>
      <p:ext uri="{BB962C8B-B14F-4D97-AF65-F5344CB8AC3E}">
        <p14:creationId xmlns:p14="http://schemas.microsoft.com/office/powerpoint/2010/main" val="15957797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2387320" cy="369332"/>
          </a:xfrm>
          <a:prstGeom prst="rect">
            <a:avLst/>
          </a:prstGeom>
          <a:noFill/>
        </p:spPr>
        <p:txBody>
          <a:bodyPr wrap="none" rtlCol="0">
            <a:spAutoFit/>
          </a:bodyPr>
          <a:lstStyle/>
          <a:p>
            <a:r>
              <a:rPr kumimoji="1" lang="zh-CN" altLang="en-US"/>
              <a:t>分布式锁 </a:t>
            </a:r>
            <a:r>
              <a:rPr kumimoji="1" lang="en-US" altLang="zh-CN"/>
              <a:t>-</a:t>
            </a:r>
            <a:r>
              <a:rPr kumimoji="1" lang="zh-CN" altLang="en-US"/>
              <a:t> </a:t>
            </a:r>
            <a:r>
              <a:rPr lang="en-US" altLang="zh-CN" b="1"/>
              <a:t>Redisson</a:t>
            </a:r>
            <a:endParaRPr kumimoji="1" lang="zh-CN" altLang="en-US"/>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2" name="图片 1">
            <a:extLst>
              <a:ext uri="{FF2B5EF4-FFF2-40B4-BE49-F238E27FC236}">
                <a16:creationId xmlns:a16="http://schemas.microsoft.com/office/drawing/2014/main" id="{123FAB91-8259-8A45-A566-B65EBAD3F06F}"/>
              </a:ext>
            </a:extLst>
          </p:cNvPr>
          <p:cNvPicPr>
            <a:picLocks noChangeAspect="1"/>
          </p:cNvPicPr>
          <p:nvPr/>
        </p:nvPicPr>
        <p:blipFill>
          <a:blip r:embed="rId3"/>
          <a:stretch>
            <a:fillRect/>
          </a:stretch>
        </p:blipFill>
        <p:spPr>
          <a:xfrm>
            <a:off x="465221" y="1492001"/>
            <a:ext cx="11226800" cy="4876800"/>
          </a:xfrm>
          <a:prstGeom prst="rect">
            <a:avLst/>
          </a:prstGeom>
        </p:spPr>
      </p:pic>
    </p:spTree>
    <p:extLst>
      <p:ext uri="{BB962C8B-B14F-4D97-AF65-F5344CB8AC3E}">
        <p14:creationId xmlns:p14="http://schemas.microsoft.com/office/powerpoint/2010/main" val="2769620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64" name="文本框 63">
            <a:extLst>
              <a:ext uri="{FF2B5EF4-FFF2-40B4-BE49-F238E27FC236}">
                <a16:creationId xmlns:a16="http://schemas.microsoft.com/office/drawing/2014/main" id="{59259DDF-622E-CB45-999D-93263332B511}"/>
              </a:ext>
            </a:extLst>
          </p:cNvPr>
          <p:cNvSpPr txBox="1"/>
          <p:nvPr/>
        </p:nvSpPr>
        <p:spPr>
          <a:xfrm>
            <a:off x="1086554" y="1084849"/>
            <a:ext cx="4447972" cy="369332"/>
          </a:xfrm>
          <a:prstGeom prst="rect">
            <a:avLst/>
          </a:prstGeom>
          <a:noFill/>
        </p:spPr>
        <p:txBody>
          <a:bodyPr wrap="square" rtlCol="0">
            <a:spAutoFit/>
          </a:bodyPr>
          <a:lstStyle/>
          <a:p>
            <a:r>
              <a:rPr lang="en-US" altLang="zh-CN"/>
              <a:t>RRLock</a:t>
            </a:r>
            <a:r>
              <a:rPr lang="zh-CN" altLang="en-US"/>
              <a:t> 接口</a:t>
            </a:r>
          </a:p>
        </p:txBody>
      </p:sp>
      <p:sp>
        <p:nvSpPr>
          <p:cNvPr id="63" name="Freeform 45">
            <a:extLst>
              <a:ext uri="{FF2B5EF4-FFF2-40B4-BE49-F238E27FC236}">
                <a16:creationId xmlns:a16="http://schemas.microsoft.com/office/drawing/2014/main" id="{8D50E658-EE2B-1547-84C9-E7D6A350A18D}"/>
              </a:ext>
            </a:extLst>
          </p:cNvPr>
          <p:cNvSpPr>
            <a:spLocks noEditPoints="1"/>
          </p:cNvSpPr>
          <p:nvPr/>
        </p:nvSpPr>
        <p:spPr bwMode="auto">
          <a:xfrm>
            <a:off x="884221" y="1917677"/>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65" name="Freeform 45">
            <a:extLst>
              <a:ext uri="{FF2B5EF4-FFF2-40B4-BE49-F238E27FC236}">
                <a16:creationId xmlns:a16="http://schemas.microsoft.com/office/drawing/2014/main" id="{492EB020-FD70-C243-A6BF-53C2FD5C27BA}"/>
              </a:ext>
            </a:extLst>
          </p:cNvPr>
          <p:cNvSpPr>
            <a:spLocks noEditPoints="1"/>
          </p:cNvSpPr>
          <p:nvPr/>
        </p:nvSpPr>
        <p:spPr bwMode="auto">
          <a:xfrm>
            <a:off x="6064551" y="196226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66" name="Freeform 45">
            <a:extLst>
              <a:ext uri="{FF2B5EF4-FFF2-40B4-BE49-F238E27FC236}">
                <a16:creationId xmlns:a16="http://schemas.microsoft.com/office/drawing/2014/main" id="{363BDE31-D7A2-8A4B-AC03-DCB2173329A1}"/>
              </a:ext>
            </a:extLst>
          </p:cNvPr>
          <p:cNvSpPr>
            <a:spLocks noEditPoints="1"/>
          </p:cNvSpPr>
          <p:nvPr/>
        </p:nvSpPr>
        <p:spPr bwMode="auto">
          <a:xfrm>
            <a:off x="833545" y="361753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67" name="文本框 66">
            <a:extLst>
              <a:ext uri="{FF2B5EF4-FFF2-40B4-BE49-F238E27FC236}">
                <a16:creationId xmlns:a16="http://schemas.microsoft.com/office/drawing/2014/main" id="{EFDA1B18-CF3F-4144-B14B-CDB4BD00BEE1}"/>
              </a:ext>
            </a:extLst>
          </p:cNvPr>
          <p:cNvSpPr txBox="1"/>
          <p:nvPr/>
        </p:nvSpPr>
        <p:spPr>
          <a:xfrm>
            <a:off x="1555145" y="2199476"/>
            <a:ext cx="3755419" cy="120032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dirty="0">
                <a:solidFill>
                  <a:schemeClr val="tx1">
                    <a:lumMod val="75000"/>
                    <a:lumOff val="25000"/>
                  </a:schemeClr>
                </a:solidFill>
                <a:cs typeface="+mn-ea"/>
                <a:sym typeface="+mn-lt"/>
              </a:rPr>
              <a:t>加锁 锁的有效期默认</a:t>
            </a:r>
            <a:r>
              <a:rPr lang="en-US" altLang="zh-CN" sz="1200" dirty="0">
                <a:solidFill>
                  <a:schemeClr val="tx1">
                    <a:lumMod val="75000"/>
                    <a:lumOff val="25000"/>
                  </a:schemeClr>
                </a:solidFill>
                <a:cs typeface="+mn-ea"/>
                <a:sym typeface="+mn-lt"/>
              </a:rPr>
              <a:t>30</a:t>
            </a:r>
            <a:r>
              <a:rPr lang="zh-CN" altLang="en-US" sz="1200" dirty="0">
                <a:solidFill>
                  <a:schemeClr val="tx1">
                    <a:lumMod val="75000"/>
                    <a:lumOff val="25000"/>
                  </a:schemeClr>
                </a:solidFill>
                <a:cs typeface="+mn-ea"/>
                <a:sym typeface="+mn-lt"/>
              </a:rPr>
              <a:t>秒</a:t>
            </a:r>
            <a:endParaRPr lang="en-US" altLang="zh-CN" sz="1200" dirty="0">
              <a:solidFill>
                <a:schemeClr val="tx1">
                  <a:lumMod val="75000"/>
                  <a:lumOff val="25000"/>
                </a:schemeClr>
              </a:solidFill>
              <a:cs typeface="+mn-ea"/>
              <a:sym typeface="+mn-lt"/>
            </a:endParaRPr>
          </a:p>
          <a:p>
            <a:endParaRPr lang="en-US" altLang="zh-CN" sz="1200" dirty="0">
              <a:solidFill>
                <a:schemeClr val="tx1">
                  <a:lumMod val="75000"/>
                  <a:lumOff val="25000"/>
                </a:schemeClr>
              </a:solidFill>
              <a:cs typeface="+mn-ea"/>
              <a:sym typeface="+mn-lt"/>
            </a:endParaRPr>
          </a:p>
          <a:p>
            <a:r>
              <a:rPr lang="en-US" altLang="zh-CN" sz="1200">
                <a:solidFill>
                  <a:schemeClr val="tx1">
                    <a:lumMod val="75000"/>
                    <a:lumOff val="25000"/>
                  </a:schemeClr>
                </a:solidFill>
                <a:cs typeface="+mn-ea"/>
              </a:rPr>
              <a:t>void lock(long leaseTime, TimeUnit unit)</a:t>
            </a:r>
            <a:r>
              <a:rPr lang="zh-CN" altLang="en-US" sz="1200">
                <a:solidFill>
                  <a:schemeClr val="tx1">
                    <a:lumMod val="75000"/>
                    <a:lumOff val="25000"/>
                  </a:schemeClr>
                </a:solidFill>
                <a:cs typeface="+mn-ea"/>
              </a:rPr>
              <a:t>这里可以手动设置锁的有效时间</a:t>
            </a:r>
            <a:endParaRPr lang="en-US" altLang="zh-CN" sz="1200">
              <a:solidFill>
                <a:schemeClr val="tx1">
                  <a:lumMod val="75000"/>
                  <a:lumOff val="25000"/>
                </a:schemeClr>
              </a:solidFill>
              <a:cs typeface="+mn-ea"/>
            </a:endParaRPr>
          </a:p>
          <a:p>
            <a:endParaRPr lang="en-US" altLang="zh-CN" sz="1200">
              <a:solidFill>
                <a:schemeClr val="tx1">
                  <a:lumMod val="75000"/>
                  <a:lumOff val="25000"/>
                </a:schemeClr>
              </a:solidFill>
              <a:cs typeface="+mn-ea"/>
            </a:endParaRPr>
          </a:p>
          <a:p>
            <a:r>
              <a:rPr lang="en-US" altLang="zh-CN" sz="1200">
                <a:solidFill>
                  <a:schemeClr val="tx1">
                    <a:lumMod val="75000"/>
                    <a:lumOff val="25000"/>
                  </a:schemeClr>
                </a:solidFill>
                <a:cs typeface="+mn-ea"/>
              </a:rPr>
              <a:t>RFuture&lt;Void&gt; lockAsync()</a:t>
            </a:r>
            <a:r>
              <a:rPr lang="zh-CN" altLang="en-US" sz="1200">
                <a:solidFill>
                  <a:schemeClr val="tx1">
                    <a:lumMod val="75000"/>
                    <a:lumOff val="25000"/>
                  </a:schemeClr>
                </a:solidFill>
                <a:cs typeface="+mn-ea"/>
              </a:rPr>
              <a:t> 异步执行的方法</a:t>
            </a:r>
            <a:endParaRPr lang="en-US" altLang="zh-CN" sz="1200">
              <a:solidFill>
                <a:schemeClr val="tx1">
                  <a:lumMod val="75000"/>
                  <a:lumOff val="25000"/>
                </a:schemeClr>
              </a:solidFill>
              <a:cs typeface="+mn-ea"/>
            </a:endParaRPr>
          </a:p>
        </p:txBody>
      </p:sp>
      <p:sp>
        <p:nvSpPr>
          <p:cNvPr id="68" name="文本框 67">
            <a:extLst>
              <a:ext uri="{FF2B5EF4-FFF2-40B4-BE49-F238E27FC236}">
                <a16:creationId xmlns:a16="http://schemas.microsoft.com/office/drawing/2014/main" id="{330F9F40-E890-2E40-8F1E-B2A9A1E72FAF}"/>
              </a:ext>
            </a:extLst>
          </p:cNvPr>
          <p:cNvSpPr txBox="1"/>
          <p:nvPr/>
        </p:nvSpPr>
        <p:spPr>
          <a:xfrm>
            <a:off x="1570587" y="1826052"/>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dirty="0">
                <a:solidFill>
                  <a:schemeClr val="tx1">
                    <a:lumMod val="75000"/>
                    <a:lumOff val="25000"/>
                  </a:schemeClr>
                </a:solidFill>
                <a:cs typeface="+mn-ea"/>
                <a:sym typeface="+mn-lt"/>
              </a:rPr>
              <a:t>void lock()</a:t>
            </a:r>
            <a:endParaRPr lang="zh-CN" altLang="en-US" dirty="0">
              <a:solidFill>
                <a:schemeClr val="tx1">
                  <a:lumMod val="75000"/>
                  <a:lumOff val="25000"/>
                </a:schemeClr>
              </a:solidFill>
              <a:cs typeface="+mn-ea"/>
              <a:sym typeface="+mn-lt"/>
            </a:endParaRPr>
          </a:p>
        </p:txBody>
      </p:sp>
      <p:sp>
        <p:nvSpPr>
          <p:cNvPr id="69" name="文本框 68">
            <a:extLst>
              <a:ext uri="{FF2B5EF4-FFF2-40B4-BE49-F238E27FC236}">
                <a16:creationId xmlns:a16="http://schemas.microsoft.com/office/drawing/2014/main" id="{F3B76493-0ED4-1547-B0B4-5DDDFD380DBE}"/>
              </a:ext>
            </a:extLst>
          </p:cNvPr>
          <p:cNvSpPr txBox="1"/>
          <p:nvPr/>
        </p:nvSpPr>
        <p:spPr>
          <a:xfrm>
            <a:off x="6735475" y="2243248"/>
            <a:ext cx="2387803" cy="27699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dirty="0">
                <a:solidFill>
                  <a:schemeClr val="tx1">
                    <a:lumMod val="75000"/>
                    <a:lumOff val="25000"/>
                  </a:schemeClr>
                </a:solidFill>
                <a:cs typeface="+mn-ea"/>
                <a:sym typeface="+mn-lt"/>
              </a:rPr>
              <a:t>解锁</a:t>
            </a:r>
            <a:endParaRPr lang="en-US" sz="1200" dirty="0">
              <a:solidFill>
                <a:schemeClr val="tx1">
                  <a:lumMod val="75000"/>
                  <a:lumOff val="25000"/>
                </a:schemeClr>
              </a:solidFill>
              <a:cs typeface="+mn-ea"/>
              <a:sym typeface="+mn-lt"/>
            </a:endParaRPr>
          </a:p>
        </p:txBody>
      </p:sp>
      <p:sp>
        <p:nvSpPr>
          <p:cNvPr id="70" name="文本框 69">
            <a:extLst>
              <a:ext uri="{FF2B5EF4-FFF2-40B4-BE49-F238E27FC236}">
                <a16:creationId xmlns:a16="http://schemas.microsoft.com/office/drawing/2014/main" id="{D384F185-D028-5649-BB3A-B1C4703F3C57}"/>
              </a:ext>
            </a:extLst>
          </p:cNvPr>
          <p:cNvSpPr txBox="1"/>
          <p:nvPr/>
        </p:nvSpPr>
        <p:spPr>
          <a:xfrm>
            <a:off x="6703090" y="1826052"/>
            <a:ext cx="2420187"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a:solidFill>
                  <a:schemeClr val="tx1">
                    <a:lumMod val="75000"/>
                    <a:lumOff val="25000"/>
                  </a:schemeClr>
                </a:solidFill>
                <a:cs typeface="+mn-ea"/>
              </a:rPr>
              <a:t>void</a:t>
            </a:r>
            <a:r>
              <a:rPr lang="en-US" altLang="zh-CN" sz="2400"/>
              <a:t> </a:t>
            </a:r>
            <a:r>
              <a:rPr lang="en-US" altLang="zh-CN">
                <a:solidFill>
                  <a:schemeClr val="tx1">
                    <a:lumMod val="75000"/>
                    <a:lumOff val="25000"/>
                  </a:schemeClr>
                </a:solidFill>
                <a:cs typeface="+mn-ea"/>
              </a:rPr>
              <a:t>unlock()</a:t>
            </a:r>
            <a:r>
              <a:rPr lang="en-US" altLang="zh-CN" sz="2400"/>
              <a:t> </a:t>
            </a:r>
            <a:endParaRPr lang="zh-CN" altLang="en-US" sz="2400" dirty="0">
              <a:solidFill>
                <a:schemeClr val="tx1">
                  <a:lumMod val="75000"/>
                  <a:lumOff val="25000"/>
                </a:schemeClr>
              </a:solidFill>
              <a:cs typeface="+mn-ea"/>
              <a:sym typeface="+mn-lt"/>
            </a:endParaRPr>
          </a:p>
        </p:txBody>
      </p:sp>
      <p:sp>
        <p:nvSpPr>
          <p:cNvPr id="71" name="文本框 70">
            <a:extLst>
              <a:ext uri="{FF2B5EF4-FFF2-40B4-BE49-F238E27FC236}">
                <a16:creationId xmlns:a16="http://schemas.microsoft.com/office/drawing/2014/main" id="{D6C4E279-8F83-EE4F-AB9E-6D094CB5393B}"/>
              </a:ext>
            </a:extLst>
          </p:cNvPr>
          <p:cNvSpPr txBox="1"/>
          <p:nvPr/>
        </p:nvSpPr>
        <p:spPr>
          <a:xfrm>
            <a:off x="1536853" y="3946623"/>
            <a:ext cx="3755419"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dirty="0">
                <a:solidFill>
                  <a:schemeClr val="tx1">
                    <a:lumMod val="75000"/>
                    <a:lumOff val="25000"/>
                  </a:schemeClr>
                </a:solidFill>
                <a:cs typeface="+mn-ea"/>
                <a:sym typeface="+mn-lt"/>
              </a:rPr>
              <a:t>检验该锁是否被线程使用，如果被使用返回</a:t>
            </a:r>
            <a:r>
              <a:rPr lang="en-US" sz="1200" dirty="0">
                <a:solidFill>
                  <a:schemeClr val="tx1">
                    <a:lumMod val="75000"/>
                    <a:lumOff val="25000"/>
                  </a:schemeClr>
                </a:solidFill>
                <a:cs typeface="+mn-ea"/>
                <a:sym typeface="+mn-lt"/>
              </a:rPr>
              <a:t>True </a:t>
            </a:r>
            <a:br>
              <a:rPr lang="en-US" sz="1200" dirty="0">
                <a:solidFill>
                  <a:schemeClr val="tx1">
                    <a:lumMod val="75000"/>
                    <a:lumOff val="25000"/>
                  </a:schemeClr>
                </a:solidFill>
                <a:cs typeface="+mn-ea"/>
                <a:sym typeface="+mn-lt"/>
              </a:rPr>
            </a:br>
            <a:endParaRPr lang="en-US" sz="1200" dirty="0">
              <a:solidFill>
                <a:schemeClr val="tx1">
                  <a:lumMod val="75000"/>
                  <a:lumOff val="25000"/>
                </a:schemeClr>
              </a:solidFill>
              <a:cs typeface="+mn-ea"/>
              <a:sym typeface="+mn-lt"/>
            </a:endParaRPr>
          </a:p>
        </p:txBody>
      </p:sp>
      <p:sp>
        <p:nvSpPr>
          <p:cNvPr id="72" name="文本框 71">
            <a:extLst>
              <a:ext uri="{FF2B5EF4-FFF2-40B4-BE49-F238E27FC236}">
                <a16:creationId xmlns:a16="http://schemas.microsoft.com/office/drawing/2014/main" id="{30A970C2-BFC8-2B47-A9C8-7CAC5781254C}"/>
              </a:ext>
            </a:extLst>
          </p:cNvPr>
          <p:cNvSpPr txBox="1"/>
          <p:nvPr/>
        </p:nvSpPr>
        <p:spPr>
          <a:xfrm>
            <a:off x="1504469" y="3529428"/>
            <a:ext cx="3422519"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a:solidFill>
                  <a:schemeClr val="tx1">
                    <a:lumMod val="75000"/>
                    <a:lumOff val="25000"/>
                  </a:schemeClr>
                </a:solidFill>
                <a:cs typeface="+mn-ea"/>
              </a:rPr>
              <a:t>boolean</a:t>
            </a:r>
            <a:r>
              <a:rPr lang="en-US" altLang="zh-CN"/>
              <a:t> </a:t>
            </a:r>
            <a:r>
              <a:rPr lang="en-US" altLang="zh-CN">
                <a:solidFill>
                  <a:schemeClr val="tx1">
                    <a:lumMod val="75000"/>
                    <a:lumOff val="25000"/>
                  </a:schemeClr>
                </a:solidFill>
                <a:cs typeface="+mn-ea"/>
              </a:rPr>
              <a:t>isLocked()</a:t>
            </a:r>
            <a:r>
              <a:rPr lang="en-US" altLang="zh-CN"/>
              <a:t> </a:t>
            </a:r>
            <a:endParaRPr lang="zh-CN" altLang="en-US" dirty="0">
              <a:solidFill>
                <a:schemeClr val="tx1">
                  <a:lumMod val="75000"/>
                  <a:lumOff val="25000"/>
                </a:schemeClr>
              </a:solidFill>
              <a:cs typeface="+mn-ea"/>
              <a:sym typeface="+mn-lt"/>
            </a:endParaRPr>
          </a:p>
        </p:txBody>
      </p:sp>
      <p:sp>
        <p:nvSpPr>
          <p:cNvPr id="73" name="Freeform 45">
            <a:extLst>
              <a:ext uri="{FF2B5EF4-FFF2-40B4-BE49-F238E27FC236}">
                <a16:creationId xmlns:a16="http://schemas.microsoft.com/office/drawing/2014/main" id="{0F33B2FF-4A81-AC44-A96B-AE549F6EE812}"/>
              </a:ext>
            </a:extLst>
          </p:cNvPr>
          <p:cNvSpPr>
            <a:spLocks noEditPoints="1"/>
          </p:cNvSpPr>
          <p:nvPr/>
        </p:nvSpPr>
        <p:spPr bwMode="auto">
          <a:xfrm>
            <a:off x="6064551" y="414319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74" name="Freeform 45">
            <a:extLst>
              <a:ext uri="{FF2B5EF4-FFF2-40B4-BE49-F238E27FC236}">
                <a16:creationId xmlns:a16="http://schemas.microsoft.com/office/drawing/2014/main" id="{6F15A3DD-F1BF-C44F-B2CE-FBBC2A56DB71}"/>
              </a:ext>
            </a:extLst>
          </p:cNvPr>
          <p:cNvSpPr>
            <a:spLocks noEditPoints="1"/>
          </p:cNvSpPr>
          <p:nvPr/>
        </p:nvSpPr>
        <p:spPr bwMode="auto">
          <a:xfrm>
            <a:off x="884221" y="4736076"/>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75" name="Freeform 45">
            <a:extLst>
              <a:ext uri="{FF2B5EF4-FFF2-40B4-BE49-F238E27FC236}">
                <a16:creationId xmlns:a16="http://schemas.microsoft.com/office/drawing/2014/main" id="{1DF567FF-4FD6-BD44-90DE-650D86FCDA05}"/>
              </a:ext>
            </a:extLst>
          </p:cNvPr>
          <p:cNvSpPr>
            <a:spLocks noEditPoints="1"/>
          </p:cNvSpPr>
          <p:nvPr/>
        </p:nvSpPr>
        <p:spPr bwMode="auto">
          <a:xfrm>
            <a:off x="6064551" y="2936685"/>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76" name="文本框 75">
            <a:extLst>
              <a:ext uri="{FF2B5EF4-FFF2-40B4-BE49-F238E27FC236}">
                <a16:creationId xmlns:a16="http://schemas.microsoft.com/office/drawing/2014/main" id="{58EE43CB-568D-2744-80D6-915CDB43DCC1}"/>
              </a:ext>
            </a:extLst>
          </p:cNvPr>
          <p:cNvSpPr txBox="1"/>
          <p:nvPr/>
        </p:nvSpPr>
        <p:spPr>
          <a:xfrm>
            <a:off x="6149746" y="4689905"/>
            <a:ext cx="5482690" cy="212365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sz="1200" dirty="0">
                <a:solidFill>
                  <a:schemeClr val="tx1">
                    <a:lumMod val="75000"/>
                    <a:lumOff val="25000"/>
                  </a:schemeClr>
                </a:solidFill>
                <a:cs typeface="+mn-ea"/>
                <a:sym typeface="+mn-lt"/>
              </a:rPr>
              <a:t>tryLock()</a:t>
            </a:r>
            <a:r>
              <a:rPr lang="zh-CN" altLang="en-US" sz="1200" dirty="0">
                <a:solidFill>
                  <a:schemeClr val="tx1">
                    <a:lumMod val="75000"/>
                    <a:lumOff val="25000"/>
                  </a:schemeClr>
                </a:solidFill>
                <a:cs typeface="+mn-ea"/>
                <a:sym typeface="+mn-lt"/>
              </a:rPr>
              <a:t>方法是有返回值的，它表示用来尝试获取锁，如果获取成功，则返回</a:t>
            </a:r>
            <a:r>
              <a:rPr lang="en-US" sz="1200" dirty="0">
                <a:solidFill>
                  <a:schemeClr val="tx1">
                    <a:lumMod val="75000"/>
                    <a:lumOff val="25000"/>
                  </a:schemeClr>
                </a:solidFill>
                <a:cs typeface="+mn-ea"/>
                <a:sym typeface="+mn-lt"/>
              </a:rPr>
              <a:t>true，</a:t>
            </a:r>
            <a:r>
              <a:rPr lang="zh-CN" altLang="en-US" sz="1200" dirty="0">
                <a:solidFill>
                  <a:schemeClr val="tx1">
                    <a:lumMod val="75000"/>
                    <a:lumOff val="25000"/>
                  </a:schemeClr>
                </a:solidFill>
                <a:cs typeface="+mn-ea"/>
                <a:sym typeface="+mn-lt"/>
              </a:rPr>
              <a:t>如果获取失败（即锁已被其他线程获取），则返回</a:t>
            </a:r>
            <a:r>
              <a:rPr lang="en-US" sz="1200" dirty="0">
                <a:solidFill>
                  <a:schemeClr val="tx1">
                    <a:lumMod val="75000"/>
                    <a:lumOff val="25000"/>
                  </a:schemeClr>
                </a:solidFill>
                <a:cs typeface="+mn-ea"/>
                <a:sym typeface="+mn-lt"/>
              </a:rPr>
              <a:t>false .</a:t>
            </a:r>
          </a:p>
          <a:p>
            <a:endParaRPr lang="en-US" sz="1200" dirty="0">
              <a:solidFill>
                <a:schemeClr val="tx1">
                  <a:lumMod val="75000"/>
                  <a:lumOff val="25000"/>
                </a:schemeClr>
              </a:solidFill>
              <a:cs typeface="+mn-ea"/>
              <a:sym typeface="+mn-lt"/>
            </a:endParaRPr>
          </a:p>
          <a:p>
            <a:r>
              <a:rPr lang="en-US" altLang="zh-CN" sz="1200" dirty="0">
                <a:solidFill>
                  <a:schemeClr val="tx1">
                    <a:lumMod val="75000"/>
                    <a:lumOff val="25000"/>
                  </a:schemeClr>
                </a:solidFill>
                <a:cs typeface="+mn-ea"/>
                <a:sym typeface="+mn-lt"/>
              </a:rPr>
              <a:t>boolean tryLock(long time, TimeUnit unit)</a:t>
            </a:r>
          </a:p>
          <a:p>
            <a:r>
              <a:rPr lang="zh-CN" altLang="en-US" sz="1200" dirty="0">
                <a:solidFill>
                  <a:schemeClr val="tx1">
                    <a:lumMod val="75000"/>
                    <a:lumOff val="25000"/>
                  </a:schemeClr>
                </a:solidFill>
                <a:cs typeface="+mn-ea"/>
                <a:sym typeface="+mn-lt"/>
              </a:rPr>
              <a:t>这个方法在拿不到锁时会等待一定的时间， 在时间期限之内如果还拿不到锁，就返回</a:t>
            </a:r>
            <a:r>
              <a:rPr lang="en-US" sz="1200" dirty="0">
                <a:solidFill>
                  <a:schemeClr val="tx1">
                    <a:lumMod val="75000"/>
                    <a:lumOff val="25000"/>
                  </a:schemeClr>
                </a:solidFill>
                <a:cs typeface="+mn-ea"/>
                <a:sym typeface="+mn-lt"/>
              </a:rPr>
              <a:t>false。</a:t>
            </a:r>
            <a:r>
              <a:rPr lang="zh-CN" altLang="en-US" sz="1200" dirty="0">
                <a:solidFill>
                  <a:schemeClr val="tx1">
                    <a:lumMod val="75000"/>
                    <a:lumOff val="25000"/>
                  </a:schemeClr>
                </a:solidFill>
                <a:cs typeface="+mn-ea"/>
                <a:sym typeface="+mn-lt"/>
              </a:rPr>
              <a:t>如果如果一开始拿到锁或者在等待期间内拿到了锁，则返回</a:t>
            </a:r>
            <a:r>
              <a:rPr lang="en-US" sz="1200" dirty="0">
                <a:solidFill>
                  <a:schemeClr val="tx1">
                    <a:lumMod val="75000"/>
                    <a:lumOff val="25000"/>
                  </a:schemeClr>
                </a:solidFill>
                <a:cs typeface="+mn-ea"/>
                <a:sym typeface="+mn-lt"/>
              </a:rPr>
              <a:t>true</a:t>
            </a:r>
          </a:p>
          <a:p>
            <a:endParaRPr lang="en-US" sz="1200" dirty="0">
              <a:solidFill>
                <a:schemeClr val="tx1">
                  <a:lumMod val="75000"/>
                  <a:lumOff val="25000"/>
                </a:schemeClr>
              </a:solidFill>
              <a:cs typeface="+mn-ea"/>
              <a:sym typeface="+mn-lt"/>
            </a:endParaRPr>
          </a:p>
          <a:p>
            <a:r>
              <a:rPr lang="en-US" sz="1200" dirty="0">
                <a:solidFill>
                  <a:schemeClr val="tx1">
                    <a:lumMod val="75000"/>
                    <a:lumOff val="25000"/>
                  </a:schemeClr>
                </a:solidFill>
                <a:cs typeface="+mn-ea"/>
                <a:sym typeface="+mn-lt"/>
              </a:rPr>
              <a:t>boolean tryLock(long waitTime, long leaseTime, TimeUnit unit) </a:t>
            </a:r>
          </a:p>
          <a:p>
            <a:r>
              <a:rPr lang="zh-CN" altLang="en-US" sz="1200" dirty="0">
                <a:solidFill>
                  <a:schemeClr val="tx1">
                    <a:lumMod val="75000"/>
                    <a:lumOff val="25000"/>
                  </a:schemeClr>
                </a:solidFill>
                <a:cs typeface="+mn-ea"/>
                <a:sym typeface="+mn-lt"/>
              </a:rPr>
              <a:t>这里比上面多一个参数，多添加一个锁的有效时间</a:t>
            </a:r>
            <a:endParaRPr lang="en-US" altLang="zh-CN" sz="1200" dirty="0">
              <a:solidFill>
                <a:schemeClr val="tx1">
                  <a:lumMod val="75000"/>
                  <a:lumOff val="25000"/>
                </a:schemeClr>
              </a:solidFill>
              <a:cs typeface="+mn-ea"/>
              <a:sym typeface="+mn-lt"/>
            </a:endParaRPr>
          </a:p>
          <a:p>
            <a:endParaRPr lang="en-US" sz="1200" dirty="0">
              <a:solidFill>
                <a:schemeClr val="tx1">
                  <a:lumMod val="75000"/>
                  <a:lumOff val="25000"/>
                </a:schemeClr>
              </a:solidFill>
              <a:cs typeface="+mn-ea"/>
              <a:sym typeface="+mn-lt"/>
            </a:endParaRPr>
          </a:p>
          <a:p>
            <a:r>
              <a:rPr lang="en-US" altLang="zh-CN" sz="1200">
                <a:solidFill>
                  <a:schemeClr val="tx1">
                    <a:lumMod val="75000"/>
                    <a:lumOff val="25000"/>
                  </a:schemeClr>
                </a:solidFill>
                <a:cs typeface="+mn-ea"/>
              </a:rPr>
              <a:t>RFuture&lt;Boolean&gt; tryLockAsync()</a:t>
            </a:r>
            <a:r>
              <a:rPr lang="zh-CN" altLang="en-US" sz="1200">
                <a:solidFill>
                  <a:schemeClr val="tx1">
                    <a:lumMod val="75000"/>
                    <a:lumOff val="25000"/>
                  </a:schemeClr>
                </a:solidFill>
                <a:cs typeface="+mn-ea"/>
              </a:rPr>
              <a:t> 异步执行的方法</a:t>
            </a:r>
            <a:endParaRPr lang="en-US" sz="1200" dirty="0">
              <a:solidFill>
                <a:schemeClr val="tx1">
                  <a:lumMod val="75000"/>
                  <a:lumOff val="25000"/>
                </a:schemeClr>
              </a:solidFill>
              <a:cs typeface="+mn-ea"/>
              <a:sym typeface="+mn-lt"/>
            </a:endParaRPr>
          </a:p>
        </p:txBody>
      </p:sp>
      <p:sp>
        <p:nvSpPr>
          <p:cNvPr id="77" name="文本框 76">
            <a:extLst>
              <a:ext uri="{FF2B5EF4-FFF2-40B4-BE49-F238E27FC236}">
                <a16:creationId xmlns:a16="http://schemas.microsoft.com/office/drawing/2014/main" id="{7E51C6FB-A256-3B4D-838D-B3139C93258D}"/>
              </a:ext>
            </a:extLst>
          </p:cNvPr>
          <p:cNvSpPr txBox="1"/>
          <p:nvPr/>
        </p:nvSpPr>
        <p:spPr>
          <a:xfrm>
            <a:off x="6703090" y="4114398"/>
            <a:ext cx="283765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dirty="0">
                <a:solidFill>
                  <a:schemeClr val="tx1">
                    <a:lumMod val="75000"/>
                    <a:lumOff val="25000"/>
                  </a:schemeClr>
                </a:solidFill>
                <a:cs typeface="+mn-ea"/>
                <a:sym typeface="+mn-lt"/>
              </a:rPr>
              <a:t> boolean tryLock()</a:t>
            </a:r>
            <a:endParaRPr lang="zh-CN" altLang="en-US" dirty="0">
              <a:solidFill>
                <a:schemeClr val="tx1">
                  <a:lumMod val="75000"/>
                  <a:lumOff val="25000"/>
                </a:schemeClr>
              </a:solidFill>
              <a:cs typeface="+mn-ea"/>
              <a:sym typeface="+mn-lt"/>
            </a:endParaRPr>
          </a:p>
        </p:txBody>
      </p:sp>
      <p:sp>
        <p:nvSpPr>
          <p:cNvPr id="78" name="文本框 77">
            <a:extLst>
              <a:ext uri="{FF2B5EF4-FFF2-40B4-BE49-F238E27FC236}">
                <a16:creationId xmlns:a16="http://schemas.microsoft.com/office/drawing/2014/main" id="{EF38FEC1-00D9-DB42-BC95-7F87A828A0B7}"/>
              </a:ext>
            </a:extLst>
          </p:cNvPr>
          <p:cNvSpPr txBox="1"/>
          <p:nvPr/>
        </p:nvSpPr>
        <p:spPr>
          <a:xfrm>
            <a:off x="1555145" y="5017062"/>
            <a:ext cx="3755419" cy="55399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a:solidFill>
                  <a:schemeClr val="tx1">
                    <a:lumMod val="75000"/>
                    <a:lumOff val="25000"/>
                  </a:schemeClr>
                </a:solidFill>
                <a:cs typeface="+mn-ea"/>
              </a:rPr>
              <a:t>中断锁 表示该锁可以被中断 假如</a:t>
            </a:r>
            <a:r>
              <a:rPr lang="en-US" altLang="zh-CN" sz="1200">
                <a:solidFill>
                  <a:schemeClr val="tx1">
                    <a:lumMod val="75000"/>
                    <a:lumOff val="25000"/>
                  </a:schemeClr>
                </a:solidFill>
                <a:cs typeface="+mn-ea"/>
              </a:rPr>
              <a:t>A</a:t>
            </a:r>
            <a:r>
              <a:rPr lang="zh-CN" altLang="en-US" sz="1200">
                <a:solidFill>
                  <a:schemeClr val="tx1">
                    <a:lumMod val="75000"/>
                    <a:lumOff val="25000"/>
                  </a:schemeClr>
                </a:solidFill>
                <a:cs typeface="+mn-ea"/>
              </a:rPr>
              <a:t>和</a:t>
            </a:r>
            <a:r>
              <a:rPr lang="en-US" altLang="zh-CN" sz="1200">
                <a:solidFill>
                  <a:schemeClr val="tx1">
                    <a:lumMod val="75000"/>
                    <a:lumOff val="25000"/>
                  </a:schemeClr>
                </a:solidFill>
                <a:cs typeface="+mn-ea"/>
              </a:rPr>
              <a:t>B</a:t>
            </a:r>
            <a:r>
              <a:rPr lang="zh-CN" altLang="en-US" sz="1200">
                <a:solidFill>
                  <a:schemeClr val="tx1">
                    <a:lumMod val="75000"/>
                    <a:lumOff val="25000"/>
                  </a:schemeClr>
                </a:solidFill>
                <a:cs typeface="+mn-ea"/>
              </a:rPr>
              <a:t>同时调这个方法，</a:t>
            </a:r>
            <a:r>
              <a:rPr lang="en-US" altLang="zh-CN" sz="1200">
                <a:solidFill>
                  <a:schemeClr val="tx1">
                    <a:lumMod val="75000"/>
                    <a:lumOff val="25000"/>
                  </a:schemeClr>
                </a:solidFill>
                <a:cs typeface="+mn-ea"/>
              </a:rPr>
              <a:t>A</a:t>
            </a:r>
            <a:r>
              <a:rPr lang="zh-CN" altLang="en-US" sz="1200">
                <a:solidFill>
                  <a:schemeClr val="tx1">
                    <a:lumMod val="75000"/>
                    <a:lumOff val="25000"/>
                  </a:schemeClr>
                </a:solidFill>
                <a:cs typeface="+mn-ea"/>
              </a:rPr>
              <a:t>获取锁，</a:t>
            </a:r>
            <a:r>
              <a:rPr lang="en-US" altLang="zh-CN" sz="1200">
                <a:solidFill>
                  <a:schemeClr val="tx1">
                    <a:lumMod val="75000"/>
                    <a:lumOff val="25000"/>
                  </a:schemeClr>
                </a:solidFill>
                <a:cs typeface="+mn-ea"/>
              </a:rPr>
              <a:t>B</a:t>
            </a:r>
            <a:r>
              <a:rPr lang="zh-CN" altLang="en-US" sz="1200">
                <a:solidFill>
                  <a:schemeClr val="tx1">
                    <a:lumMod val="75000"/>
                    <a:lumOff val="25000"/>
                  </a:schemeClr>
                </a:solidFill>
                <a:cs typeface="+mn-ea"/>
              </a:rPr>
              <a:t>为获取锁，那么</a:t>
            </a:r>
            <a:r>
              <a:rPr lang="en-US" altLang="zh-CN" sz="1200">
                <a:solidFill>
                  <a:schemeClr val="tx1">
                    <a:lumMod val="75000"/>
                    <a:lumOff val="25000"/>
                  </a:schemeClr>
                </a:solidFill>
                <a:cs typeface="+mn-ea"/>
              </a:rPr>
              <a:t>B</a:t>
            </a:r>
            <a:r>
              <a:rPr lang="zh-CN" altLang="en-US" sz="1200">
                <a:solidFill>
                  <a:schemeClr val="tx1">
                    <a:lumMod val="75000"/>
                    <a:lumOff val="25000"/>
                  </a:schemeClr>
                </a:solidFill>
                <a:cs typeface="+mn-ea"/>
              </a:rPr>
              <a:t>线程可以通过</a:t>
            </a:r>
            <a:r>
              <a:rPr lang="zh-CN" altLang="en-US"/>
              <a:t> </a:t>
            </a:r>
            <a:endParaRPr lang="en-US" sz="1200" dirty="0">
              <a:solidFill>
                <a:schemeClr val="tx1">
                  <a:lumMod val="75000"/>
                  <a:lumOff val="25000"/>
                </a:schemeClr>
              </a:solidFill>
              <a:cs typeface="+mn-ea"/>
              <a:sym typeface="+mn-lt"/>
            </a:endParaRPr>
          </a:p>
        </p:txBody>
      </p:sp>
      <p:sp>
        <p:nvSpPr>
          <p:cNvPr id="79" name="文本框 78">
            <a:extLst>
              <a:ext uri="{FF2B5EF4-FFF2-40B4-BE49-F238E27FC236}">
                <a16:creationId xmlns:a16="http://schemas.microsoft.com/office/drawing/2014/main" id="{D2BDB719-8847-EE4F-B7F3-09C53D61417F}"/>
              </a:ext>
            </a:extLst>
          </p:cNvPr>
          <p:cNvSpPr txBox="1"/>
          <p:nvPr/>
        </p:nvSpPr>
        <p:spPr>
          <a:xfrm>
            <a:off x="1522761" y="4599867"/>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a:t>void lockInterruptibly()</a:t>
            </a:r>
            <a:endParaRPr lang="zh-CN" altLang="en-US" sz="2400" dirty="0">
              <a:solidFill>
                <a:schemeClr val="tx1">
                  <a:lumMod val="75000"/>
                  <a:lumOff val="25000"/>
                </a:schemeClr>
              </a:solidFill>
              <a:cs typeface="+mn-ea"/>
              <a:sym typeface="+mn-lt"/>
            </a:endParaRPr>
          </a:p>
        </p:txBody>
      </p:sp>
      <p:sp>
        <p:nvSpPr>
          <p:cNvPr id="80" name="文本框 79">
            <a:extLst>
              <a:ext uri="{FF2B5EF4-FFF2-40B4-BE49-F238E27FC236}">
                <a16:creationId xmlns:a16="http://schemas.microsoft.com/office/drawing/2014/main" id="{E7DDF2DD-E1FC-2A4D-8C8B-E411F4281AEE}"/>
              </a:ext>
            </a:extLst>
          </p:cNvPr>
          <p:cNvSpPr txBox="1"/>
          <p:nvPr/>
        </p:nvSpPr>
        <p:spPr>
          <a:xfrm>
            <a:off x="6767859" y="3265777"/>
            <a:ext cx="3755419" cy="646331"/>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dirty="0">
                <a:solidFill>
                  <a:schemeClr val="tx1">
                    <a:lumMod val="75000"/>
                    <a:lumOff val="25000"/>
                  </a:schemeClr>
                </a:solidFill>
                <a:cs typeface="+mn-ea"/>
                <a:sym typeface="+mn-lt"/>
              </a:rPr>
              <a:t>*检查当前线程是否获得此锁（这个和</a:t>
            </a:r>
            <a:r>
              <a:rPr lang="en-US" altLang="zh-CN" sz="1200"/>
              <a:t>isLocked()</a:t>
            </a:r>
            <a:r>
              <a:rPr lang="zh-CN" altLang="en-US" sz="1200" dirty="0">
                <a:solidFill>
                  <a:schemeClr val="tx1">
                    <a:lumMod val="75000"/>
                    <a:lumOff val="25000"/>
                  </a:schemeClr>
                </a:solidFill>
                <a:cs typeface="+mn-ea"/>
                <a:sym typeface="+mn-lt"/>
              </a:rPr>
              <a:t>的区别就是该方法可以判断是否当前线程获得此锁，而不是此锁是否被线程占有） </a:t>
            </a:r>
            <a:endParaRPr lang="en-US" sz="1200" dirty="0">
              <a:solidFill>
                <a:schemeClr val="tx1">
                  <a:lumMod val="75000"/>
                  <a:lumOff val="25000"/>
                </a:schemeClr>
              </a:solidFill>
              <a:cs typeface="+mn-ea"/>
              <a:sym typeface="+mn-lt"/>
            </a:endParaRPr>
          </a:p>
        </p:txBody>
      </p:sp>
      <p:sp>
        <p:nvSpPr>
          <p:cNvPr id="81" name="文本框 80">
            <a:extLst>
              <a:ext uri="{FF2B5EF4-FFF2-40B4-BE49-F238E27FC236}">
                <a16:creationId xmlns:a16="http://schemas.microsoft.com/office/drawing/2014/main" id="{5CF9616C-B3C2-3C47-B294-72A36EBE301A}"/>
              </a:ext>
            </a:extLst>
          </p:cNvPr>
          <p:cNvSpPr txBox="1"/>
          <p:nvPr/>
        </p:nvSpPr>
        <p:spPr>
          <a:xfrm>
            <a:off x="6735475" y="2848582"/>
            <a:ext cx="4222222" cy="369332"/>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en-US" altLang="zh-CN">
                <a:solidFill>
                  <a:schemeClr val="tx1">
                    <a:lumMod val="75000"/>
                    <a:lumOff val="25000"/>
                  </a:schemeClr>
                </a:solidFill>
                <a:cs typeface="+mn-ea"/>
              </a:rPr>
              <a:t>boolean</a:t>
            </a:r>
            <a:r>
              <a:rPr lang="en-US" altLang="zh-CN"/>
              <a:t> </a:t>
            </a:r>
            <a:r>
              <a:rPr lang="en-US" altLang="zh-CN">
                <a:solidFill>
                  <a:schemeClr val="tx1">
                    <a:lumMod val="75000"/>
                    <a:lumOff val="25000"/>
                  </a:schemeClr>
                </a:solidFill>
                <a:cs typeface="+mn-ea"/>
              </a:rPr>
              <a:t>isHeldByCurrentThread</a:t>
            </a:r>
            <a:r>
              <a:rPr lang="en-US" altLang="zh-CN"/>
              <a:t>()</a:t>
            </a:r>
            <a:endParaRPr lang="zh-CN" altLang="en-US" sz="24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1039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问题</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01</a:t>
            </a:r>
          </a:p>
        </p:txBody>
      </p:sp>
    </p:spTree>
    <p:extLst>
      <p:ext uri="{BB962C8B-B14F-4D97-AF65-F5344CB8AC3E}">
        <p14:creationId xmlns:p14="http://schemas.microsoft.com/office/powerpoint/2010/main" val="3534201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64" name="文本框 63">
            <a:extLst>
              <a:ext uri="{FF2B5EF4-FFF2-40B4-BE49-F238E27FC236}">
                <a16:creationId xmlns:a16="http://schemas.microsoft.com/office/drawing/2014/main" id="{59259DDF-622E-CB45-999D-93263332B511}"/>
              </a:ext>
            </a:extLst>
          </p:cNvPr>
          <p:cNvSpPr txBox="1"/>
          <p:nvPr/>
        </p:nvSpPr>
        <p:spPr>
          <a:xfrm>
            <a:off x="1086554" y="1084849"/>
            <a:ext cx="1804084" cy="369332"/>
          </a:xfrm>
          <a:prstGeom prst="rect">
            <a:avLst/>
          </a:prstGeom>
          <a:noFill/>
        </p:spPr>
        <p:txBody>
          <a:bodyPr wrap="none" rtlCol="0">
            <a:spAutoFit/>
          </a:bodyPr>
          <a:lstStyle/>
          <a:p>
            <a:r>
              <a:rPr kumimoji="1" lang="en-US" altLang="zh-CN"/>
              <a:t>Lock</a:t>
            </a:r>
            <a:r>
              <a:rPr kumimoji="1" lang="zh-CN" altLang="en-US"/>
              <a:t> 和</a:t>
            </a:r>
            <a:r>
              <a:rPr kumimoji="1" lang="en-US" altLang="zh-CN"/>
              <a:t>tryLock</a:t>
            </a:r>
            <a:endParaRPr kumimoji="1" lang="zh-CN" altLang="en-US"/>
          </a:p>
        </p:txBody>
      </p:sp>
      <p:pic>
        <p:nvPicPr>
          <p:cNvPr id="51" name="图片 50">
            <a:extLst>
              <a:ext uri="{FF2B5EF4-FFF2-40B4-BE49-F238E27FC236}">
                <a16:creationId xmlns:a16="http://schemas.microsoft.com/office/drawing/2014/main" id="{06A2F761-4004-9148-88C8-64FE01E8F47F}"/>
              </a:ext>
            </a:extLst>
          </p:cNvPr>
          <p:cNvPicPr>
            <a:picLocks noChangeAspect="1"/>
          </p:cNvPicPr>
          <p:nvPr/>
        </p:nvPicPr>
        <p:blipFill>
          <a:blip r:embed="rId3"/>
          <a:stretch>
            <a:fillRect/>
          </a:stretch>
        </p:blipFill>
        <p:spPr>
          <a:xfrm>
            <a:off x="255046" y="3603805"/>
            <a:ext cx="3492500" cy="596900"/>
          </a:xfrm>
          <a:prstGeom prst="rect">
            <a:avLst/>
          </a:prstGeom>
        </p:spPr>
      </p:pic>
      <p:pic>
        <p:nvPicPr>
          <p:cNvPr id="65" name="图片 64">
            <a:extLst>
              <a:ext uri="{FF2B5EF4-FFF2-40B4-BE49-F238E27FC236}">
                <a16:creationId xmlns:a16="http://schemas.microsoft.com/office/drawing/2014/main" id="{ECFD6083-3D5D-654E-A585-E14D13713464}"/>
              </a:ext>
            </a:extLst>
          </p:cNvPr>
          <p:cNvPicPr>
            <a:picLocks noChangeAspect="1"/>
          </p:cNvPicPr>
          <p:nvPr/>
        </p:nvPicPr>
        <p:blipFill>
          <a:blip r:embed="rId4"/>
          <a:stretch>
            <a:fillRect/>
          </a:stretch>
        </p:blipFill>
        <p:spPr>
          <a:xfrm>
            <a:off x="242346" y="1793933"/>
            <a:ext cx="3492500" cy="1117600"/>
          </a:xfrm>
          <a:prstGeom prst="rect">
            <a:avLst/>
          </a:prstGeom>
        </p:spPr>
      </p:pic>
      <p:pic>
        <p:nvPicPr>
          <p:cNvPr id="67" name="图片 66">
            <a:extLst>
              <a:ext uri="{FF2B5EF4-FFF2-40B4-BE49-F238E27FC236}">
                <a16:creationId xmlns:a16="http://schemas.microsoft.com/office/drawing/2014/main" id="{9D48630A-17C3-804C-A8D9-3ECCB3803FF3}"/>
              </a:ext>
            </a:extLst>
          </p:cNvPr>
          <p:cNvPicPr>
            <a:picLocks noChangeAspect="1"/>
          </p:cNvPicPr>
          <p:nvPr/>
        </p:nvPicPr>
        <p:blipFill>
          <a:blip r:embed="rId5"/>
          <a:stretch>
            <a:fillRect/>
          </a:stretch>
        </p:blipFill>
        <p:spPr>
          <a:xfrm>
            <a:off x="229646" y="4936624"/>
            <a:ext cx="3517900" cy="1003300"/>
          </a:xfrm>
          <a:prstGeom prst="rect">
            <a:avLst/>
          </a:prstGeom>
        </p:spPr>
      </p:pic>
      <p:pic>
        <p:nvPicPr>
          <p:cNvPr id="12" name="图片 11">
            <a:extLst>
              <a:ext uri="{FF2B5EF4-FFF2-40B4-BE49-F238E27FC236}">
                <a16:creationId xmlns:a16="http://schemas.microsoft.com/office/drawing/2014/main" id="{8EC85AB4-E180-C140-B6E2-519BFC493BCB}"/>
              </a:ext>
            </a:extLst>
          </p:cNvPr>
          <p:cNvPicPr>
            <a:picLocks noChangeAspect="1"/>
          </p:cNvPicPr>
          <p:nvPr/>
        </p:nvPicPr>
        <p:blipFill>
          <a:blip r:embed="rId6"/>
          <a:stretch>
            <a:fillRect/>
          </a:stretch>
        </p:blipFill>
        <p:spPr>
          <a:xfrm>
            <a:off x="3966822" y="1217610"/>
            <a:ext cx="8026400" cy="2506469"/>
          </a:xfrm>
          <a:prstGeom prst="rect">
            <a:avLst/>
          </a:prstGeom>
        </p:spPr>
      </p:pic>
      <p:pic>
        <p:nvPicPr>
          <p:cNvPr id="16" name="图片 15">
            <a:extLst>
              <a:ext uri="{FF2B5EF4-FFF2-40B4-BE49-F238E27FC236}">
                <a16:creationId xmlns:a16="http://schemas.microsoft.com/office/drawing/2014/main" id="{922A9829-F7FE-D44C-9C25-4A3403E356CA}"/>
              </a:ext>
            </a:extLst>
          </p:cNvPr>
          <p:cNvPicPr>
            <a:picLocks noChangeAspect="1"/>
          </p:cNvPicPr>
          <p:nvPr/>
        </p:nvPicPr>
        <p:blipFill>
          <a:blip r:embed="rId7"/>
          <a:stretch>
            <a:fillRect/>
          </a:stretch>
        </p:blipFill>
        <p:spPr>
          <a:xfrm>
            <a:off x="3966822" y="4200705"/>
            <a:ext cx="8026400" cy="2159477"/>
          </a:xfrm>
          <a:prstGeom prst="rect">
            <a:avLst/>
          </a:prstGeom>
        </p:spPr>
      </p:pic>
    </p:spTree>
    <p:extLst>
      <p:ext uri="{BB962C8B-B14F-4D97-AF65-F5344CB8AC3E}">
        <p14:creationId xmlns:p14="http://schemas.microsoft.com/office/powerpoint/2010/main" val="885892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64" name="文本框 63">
            <a:extLst>
              <a:ext uri="{FF2B5EF4-FFF2-40B4-BE49-F238E27FC236}">
                <a16:creationId xmlns:a16="http://schemas.microsoft.com/office/drawing/2014/main" id="{59259DDF-622E-CB45-999D-93263332B511}"/>
              </a:ext>
            </a:extLst>
          </p:cNvPr>
          <p:cNvSpPr txBox="1"/>
          <p:nvPr/>
        </p:nvSpPr>
        <p:spPr>
          <a:xfrm>
            <a:off x="1086554" y="1084849"/>
            <a:ext cx="1804084" cy="369332"/>
          </a:xfrm>
          <a:prstGeom prst="rect">
            <a:avLst/>
          </a:prstGeom>
          <a:noFill/>
        </p:spPr>
        <p:txBody>
          <a:bodyPr wrap="none" rtlCol="0">
            <a:spAutoFit/>
          </a:bodyPr>
          <a:lstStyle/>
          <a:p>
            <a:r>
              <a:rPr kumimoji="1" lang="en-US" altLang="zh-CN"/>
              <a:t>Lock</a:t>
            </a:r>
            <a:r>
              <a:rPr kumimoji="1" lang="zh-CN" altLang="en-US"/>
              <a:t> 和</a:t>
            </a:r>
            <a:r>
              <a:rPr kumimoji="1" lang="en-US" altLang="zh-CN"/>
              <a:t>tryLock</a:t>
            </a:r>
            <a:endParaRPr kumimoji="1" lang="zh-CN" altLang="en-US"/>
          </a:p>
        </p:txBody>
      </p:sp>
      <p:pic>
        <p:nvPicPr>
          <p:cNvPr id="24" name="图片 23">
            <a:extLst>
              <a:ext uri="{FF2B5EF4-FFF2-40B4-BE49-F238E27FC236}">
                <a16:creationId xmlns:a16="http://schemas.microsoft.com/office/drawing/2014/main" id="{D45310F0-6CAD-E749-881C-6B7222330363}"/>
              </a:ext>
            </a:extLst>
          </p:cNvPr>
          <p:cNvPicPr>
            <a:picLocks noChangeAspect="1"/>
          </p:cNvPicPr>
          <p:nvPr/>
        </p:nvPicPr>
        <p:blipFill>
          <a:blip r:embed="rId3"/>
          <a:stretch>
            <a:fillRect/>
          </a:stretch>
        </p:blipFill>
        <p:spPr>
          <a:xfrm>
            <a:off x="9148678" y="1582712"/>
            <a:ext cx="2717800" cy="2273300"/>
          </a:xfrm>
          <a:prstGeom prst="rect">
            <a:avLst/>
          </a:prstGeom>
        </p:spPr>
      </p:pic>
      <p:pic>
        <p:nvPicPr>
          <p:cNvPr id="63" name="图片 62">
            <a:extLst>
              <a:ext uri="{FF2B5EF4-FFF2-40B4-BE49-F238E27FC236}">
                <a16:creationId xmlns:a16="http://schemas.microsoft.com/office/drawing/2014/main" id="{C86E2126-7C2C-1B4C-B186-806CEBE48195}"/>
              </a:ext>
            </a:extLst>
          </p:cNvPr>
          <p:cNvPicPr>
            <a:picLocks noChangeAspect="1"/>
          </p:cNvPicPr>
          <p:nvPr/>
        </p:nvPicPr>
        <p:blipFill>
          <a:blip r:embed="rId3"/>
          <a:stretch>
            <a:fillRect/>
          </a:stretch>
        </p:blipFill>
        <p:spPr>
          <a:xfrm>
            <a:off x="9250278" y="4217712"/>
            <a:ext cx="2717800" cy="1913474"/>
          </a:xfrm>
          <a:prstGeom prst="rect">
            <a:avLst/>
          </a:prstGeom>
        </p:spPr>
      </p:pic>
      <p:pic>
        <p:nvPicPr>
          <p:cNvPr id="12" name="图片 11">
            <a:extLst>
              <a:ext uri="{FF2B5EF4-FFF2-40B4-BE49-F238E27FC236}">
                <a16:creationId xmlns:a16="http://schemas.microsoft.com/office/drawing/2014/main" id="{61B429E9-A234-6E44-9365-4478BDF05712}"/>
              </a:ext>
            </a:extLst>
          </p:cNvPr>
          <p:cNvPicPr>
            <a:picLocks noChangeAspect="1"/>
          </p:cNvPicPr>
          <p:nvPr/>
        </p:nvPicPr>
        <p:blipFill>
          <a:blip r:embed="rId4"/>
          <a:stretch>
            <a:fillRect/>
          </a:stretch>
        </p:blipFill>
        <p:spPr>
          <a:xfrm>
            <a:off x="993505" y="1587905"/>
            <a:ext cx="7624679" cy="4543281"/>
          </a:xfrm>
          <a:prstGeom prst="rect">
            <a:avLst/>
          </a:prstGeom>
        </p:spPr>
      </p:pic>
    </p:spTree>
    <p:extLst>
      <p:ext uri="{BB962C8B-B14F-4D97-AF65-F5344CB8AC3E}">
        <p14:creationId xmlns:p14="http://schemas.microsoft.com/office/powerpoint/2010/main" val="9866925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64" name="文本框 63">
            <a:extLst>
              <a:ext uri="{FF2B5EF4-FFF2-40B4-BE49-F238E27FC236}">
                <a16:creationId xmlns:a16="http://schemas.microsoft.com/office/drawing/2014/main" id="{59259DDF-622E-CB45-999D-93263332B511}"/>
              </a:ext>
            </a:extLst>
          </p:cNvPr>
          <p:cNvSpPr txBox="1"/>
          <p:nvPr/>
        </p:nvSpPr>
        <p:spPr>
          <a:xfrm>
            <a:off x="1086554" y="1084849"/>
            <a:ext cx="1804084" cy="369332"/>
          </a:xfrm>
          <a:prstGeom prst="rect">
            <a:avLst/>
          </a:prstGeom>
          <a:noFill/>
        </p:spPr>
        <p:txBody>
          <a:bodyPr wrap="none" rtlCol="0">
            <a:spAutoFit/>
          </a:bodyPr>
          <a:lstStyle/>
          <a:p>
            <a:r>
              <a:rPr kumimoji="1" lang="en-US" altLang="zh-CN"/>
              <a:t>Lock</a:t>
            </a:r>
            <a:r>
              <a:rPr kumimoji="1" lang="zh-CN" altLang="en-US"/>
              <a:t> 和</a:t>
            </a:r>
            <a:r>
              <a:rPr kumimoji="1" lang="en-US" altLang="zh-CN"/>
              <a:t>tryLock</a:t>
            </a:r>
            <a:endParaRPr kumimoji="1" lang="zh-CN" altLang="en-US"/>
          </a:p>
        </p:txBody>
      </p:sp>
      <p:sp>
        <p:nvSpPr>
          <p:cNvPr id="45" name="文本框 44">
            <a:extLst>
              <a:ext uri="{FF2B5EF4-FFF2-40B4-BE49-F238E27FC236}">
                <a16:creationId xmlns:a16="http://schemas.microsoft.com/office/drawing/2014/main" id="{58F170CE-353A-E94F-AD72-1E9D0271158A}"/>
              </a:ext>
            </a:extLst>
          </p:cNvPr>
          <p:cNvSpPr txBox="1"/>
          <p:nvPr/>
        </p:nvSpPr>
        <p:spPr>
          <a:xfrm>
            <a:off x="867278" y="1582712"/>
            <a:ext cx="9844170" cy="1623906"/>
          </a:xfrm>
          <a:prstGeom prst="rect">
            <a:avLst/>
          </a:prstGeom>
          <a:noFill/>
        </p:spPr>
        <p:txBody>
          <a:bodyPr wrap="none" rtlCol="0">
            <a:spAutoFit/>
          </a:bodyPr>
          <a:lstStyle/>
          <a:p>
            <a:r>
              <a:rPr kumimoji="1" lang="zh-CN" altLang="en-US"/>
              <a:t>区别</a:t>
            </a:r>
            <a:r>
              <a:rPr kumimoji="1" lang="en-US" altLang="zh-CN"/>
              <a:t>:</a:t>
            </a:r>
          </a:p>
          <a:p>
            <a:pPr marL="228600" indent="-228600">
              <a:lnSpc>
                <a:spcPct val="150000"/>
              </a:lnSpc>
              <a:buFont typeface="+mj-lt"/>
              <a:buAutoNum type="arabicPeriod"/>
              <a:defRPr/>
            </a:pPr>
            <a:r>
              <a:rPr lang="zh-CN" altLang="en-US" sz="1400">
                <a:solidFill>
                  <a:schemeClr val="tx1">
                    <a:lumMod val="75000"/>
                    <a:lumOff val="25000"/>
                  </a:schemeClr>
                </a:solidFill>
                <a:cs typeface="+mn-ea"/>
              </a:rPr>
              <a:t>进入</a:t>
            </a:r>
            <a:r>
              <a:rPr lang="en-US" altLang="zh-CN" sz="1400">
                <a:solidFill>
                  <a:schemeClr val="tx1">
                    <a:lumMod val="75000"/>
                    <a:lumOff val="25000"/>
                  </a:schemeClr>
                </a:solidFill>
                <a:cs typeface="+mn-ea"/>
              </a:rPr>
              <a:t>tryLock</a:t>
            </a:r>
            <a:r>
              <a:rPr lang="zh-CN" altLang="en-US" sz="1400">
                <a:solidFill>
                  <a:schemeClr val="tx1">
                    <a:lumMod val="75000"/>
                    <a:lumOff val="25000"/>
                  </a:schemeClr>
                </a:solidFill>
                <a:cs typeface="+mn-ea"/>
              </a:rPr>
              <a:t>，实际上是非公平锁的实现（非公平锁：不能保证正在排队的线程能拿到锁，因为可能被新来的线程抢走）</a:t>
            </a:r>
            <a:endParaRPr lang="en-US" altLang="zh-CN" sz="1400">
              <a:solidFill>
                <a:schemeClr val="tx1">
                  <a:lumMod val="75000"/>
                  <a:lumOff val="25000"/>
                </a:schemeClr>
              </a:solidFill>
              <a:cs typeface="+mn-ea"/>
            </a:endParaRPr>
          </a:p>
          <a:p>
            <a:pPr marL="228600" indent="-228600">
              <a:lnSpc>
                <a:spcPct val="150000"/>
              </a:lnSpc>
              <a:buFont typeface="+mj-lt"/>
              <a:buAutoNum type="arabicPeriod"/>
              <a:defRPr/>
            </a:pPr>
            <a:r>
              <a:rPr lang="en-US" altLang="zh-CN" sz="1400">
                <a:solidFill>
                  <a:schemeClr val="tx1">
                    <a:lumMod val="75000"/>
                    <a:lumOff val="25000"/>
                  </a:schemeClr>
                </a:solidFill>
                <a:cs typeface="+mn-ea"/>
              </a:rPr>
              <a:t>tryLock</a:t>
            </a:r>
            <a:r>
              <a:rPr lang="zh-CN" altLang="en-US" sz="1400">
                <a:solidFill>
                  <a:schemeClr val="tx1">
                    <a:lumMod val="75000"/>
                    <a:lumOff val="25000"/>
                  </a:schemeClr>
                </a:solidFill>
                <a:cs typeface="+mn-ea"/>
              </a:rPr>
              <a:t>锁是可能会跳过减库存的操作，因为当过了等待时间还没有获取锁，就会返回</a:t>
            </a:r>
            <a:r>
              <a:rPr lang="en-US" altLang="zh-CN" sz="1400">
                <a:solidFill>
                  <a:schemeClr val="tx1">
                    <a:lumMod val="75000"/>
                    <a:lumOff val="25000"/>
                  </a:schemeClr>
                </a:solidFill>
                <a:cs typeface="+mn-ea"/>
              </a:rPr>
              <a:t>false,</a:t>
            </a:r>
            <a:r>
              <a:rPr lang="zh-CN" altLang="en-US" sz="1400">
                <a:solidFill>
                  <a:schemeClr val="tx1">
                    <a:lumMod val="75000"/>
                    <a:lumOff val="25000"/>
                  </a:schemeClr>
                </a:solidFill>
                <a:cs typeface="+mn-ea"/>
              </a:rPr>
              <a:t>这显然很致命！ </a:t>
            </a:r>
            <a:endParaRPr lang="en-US" altLang="zh-CN" sz="1400">
              <a:solidFill>
                <a:schemeClr val="tx1">
                  <a:lumMod val="75000"/>
                  <a:lumOff val="25000"/>
                </a:schemeClr>
              </a:solidFill>
              <a:cs typeface="+mn-ea"/>
            </a:endParaRPr>
          </a:p>
          <a:p>
            <a:pPr marL="228600" indent="-228600">
              <a:lnSpc>
                <a:spcPct val="150000"/>
              </a:lnSpc>
              <a:buFont typeface="+mj-lt"/>
              <a:buAutoNum type="arabicPeriod"/>
              <a:defRPr/>
            </a:pPr>
            <a:r>
              <a:rPr lang="zh-CN" altLang="en-US" sz="1400">
                <a:solidFill>
                  <a:schemeClr val="tx1">
                    <a:lumMod val="75000"/>
                    <a:lumOff val="25000"/>
                  </a:schemeClr>
                </a:solidFill>
                <a:cs typeface="+mn-ea"/>
              </a:rPr>
              <a:t>进入</a:t>
            </a:r>
            <a:r>
              <a:rPr lang="en-US" altLang="zh-CN" sz="1400">
                <a:solidFill>
                  <a:schemeClr val="tx1">
                    <a:lumMod val="75000"/>
                    <a:lumOff val="25000"/>
                  </a:schemeClr>
                </a:solidFill>
                <a:cs typeface="+mn-ea"/>
              </a:rPr>
              <a:t>lock</a:t>
            </a:r>
            <a:r>
              <a:rPr lang="zh-CN" altLang="en-US" sz="1400">
                <a:solidFill>
                  <a:schemeClr val="tx1">
                    <a:lumMod val="75000"/>
                    <a:lumOff val="25000"/>
                  </a:schemeClr>
                </a:solidFill>
                <a:cs typeface="+mn-ea"/>
              </a:rPr>
              <a:t>，实际上是公平锁的实现（公平锁：老的线程在排队，新来的线程也一样要排队，不能抢占）</a:t>
            </a:r>
            <a:endParaRPr lang="en-US" altLang="zh-CN" sz="1400">
              <a:solidFill>
                <a:schemeClr val="tx1">
                  <a:lumMod val="75000"/>
                  <a:lumOff val="25000"/>
                </a:schemeClr>
              </a:solidFill>
              <a:cs typeface="+mn-ea"/>
            </a:endParaRPr>
          </a:p>
          <a:p>
            <a:pPr marL="228600" indent="-228600">
              <a:lnSpc>
                <a:spcPct val="150000"/>
              </a:lnSpc>
              <a:buFont typeface="+mj-lt"/>
              <a:buAutoNum type="arabicPeriod"/>
              <a:defRPr/>
            </a:pPr>
            <a:r>
              <a:rPr lang="en-US" altLang="zh-CN" sz="1400">
                <a:solidFill>
                  <a:schemeClr val="tx1">
                    <a:lumMod val="75000"/>
                    <a:lumOff val="25000"/>
                  </a:schemeClr>
                </a:solidFill>
                <a:cs typeface="+mn-ea"/>
              </a:rPr>
              <a:t>lock</a:t>
            </a:r>
            <a:r>
              <a:rPr lang="zh-CN" altLang="en-US" sz="1400">
                <a:solidFill>
                  <a:schemeClr val="tx1">
                    <a:lumMod val="75000"/>
                    <a:lumOff val="25000"/>
                  </a:schemeClr>
                </a:solidFill>
                <a:cs typeface="+mn-ea"/>
              </a:rPr>
              <a:t>如果拿不到则会一直等待。</a:t>
            </a:r>
            <a:endParaRPr lang="zh-CN" altLang="en-US" sz="1400"/>
          </a:p>
        </p:txBody>
      </p:sp>
      <p:sp>
        <p:nvSpPr>
          <p:cNvPr id="16" name="文本框 15">
            <a:extLst>
              <a:ext uri="{FF2B5EF4-FFF2-40B4-BE49-F238E27FC236}">
                <a16:creationId xmlns:a16="http://schemas.microsoft.com/office/drawing/2014/main" id="{7EDE9ED0-8B1B-2546-BFF5-ABC9C4A9EB39}"/>
              </a:ext>
            </a:extLst>
          </p:cNvPr>
          <p:cNvSpPr txBox="1"/>
          <p:nvPr/>
        </p:nvSpPr>
        <p:spPr>
          <a:xfrm>
            <a:off x="851338" y="3292758"/>
            <a:ext cx="10888579" cy="1516184"/>
          </a:xfrm>
          <a:prstGeom prst="rect">
            <a:avLst/>
          </a:prstGeom>
          <a:noFill/>
        </p:spPr>
        <p:txBody>
          <a:bodyPr wrap="square" rtlCol="0">
            <a:spAutoFit/>
          </a:bodyPr>
          <a:lstStyle/>
          <a:p>
            <a:r>
              <a:rPr kumimoji="1" lang="zh-CN" altLang="en-US">
                <a:latin typeface="SimHei" panose="02010609060101010101" pitchFamily="49" charset="-122"/>
                <a:ea typeface="SimHei" panose="02010609060101010101" pitchFamily="49" charset="-122"/>
              </a:rPr>
              <a:t>如何开启</a:t>
            </a:r>
            <a:r>
              <a:rPr kumimoji="1" lang="en-US" altLang="zh-CN">
                <a:latin typeface="SimHei" panose="02010609060101010101" pitchFamily="49" charset="-122"/>
                <a:ea typeface="SimHei" panose="02010609060101010101" pitchFamily="49" charset="-122"/>
              </a:rPr>
              <a:t>watch</a:t>
            </a:r>
            <a:r>
              <a:rPr kumimoji="1" lang="zh-CN" altLang="en-US">
                <a:latin typeface="SimHei" panose="02010609060101010101" pitchFamily="49" charset="-122"/>
                <a:ea typeface="SimHei" panose="02010609060101010101" pitchFamily="49" charset="-122"/>
              </a:rPr>
              <a:t> </a:t>
            </a:r>
            <a:r>
              <a:rPr kumimoji="1" lang="en-US" altLang="zh-CN">
                <a:latin typeface="SimHei" panose="02010609060101010101" pitchFamily="49" charset="-122"/>
                <a:ea typeface="SimHei" panose="02010609060101010101" pitchFamily="49" charset="-122"/>
              </a:rPr>
              <a:t>dog</a:t>
            </a:r>
            <a:r>
              <a:rPr kumimoji="1" lang="zh-CN" altLang="en-US">
                <a:latin typeface="SimHei" panose="02010609060101010101" pitchFamily="49" charset="-122"/>
                <a:ea typeface="SimHei" panose="02010609060101010101" pitchFamily="49" charset="-122"/>
              </a:rPr>
              <a:t> </a:t>
            </a:r>
            <a:endParaRPr kumimoji="1" lang="en-US" altLang="zh-CN">
              <a:latin typeface="SimHei" panose="02010609060101010101" pitchFamily="49" charset="-122"/>
              <a:ea typeface="SimHei" panose="02010609060101010101" pitchFamily="49" charset="-122"/>
            </a:endParaRPr>
          </a:p>
          <a:p>
            <a:endParaRPr kumimoji="1" lang="en-US" altLang="zh-CN" sz="1400">
              <a:latin typeface="SimHei" panose="02010609060101010101" pitchFamily="49" charset="-122"/>
              <a:ea typeface="SimHei" panose="02010609060101010101" pitchFamily="49" charset="-122"/>
            </a:endParaRPr>
          </a:p>
          <a:p>
            <a:pPr>
              <a:lnSpc>
                <a:spcPct val="150000"/>
              </a:lnSpc>
              <a:defRPr/>
            </a:pPr>
            <a:r>
              <a:rPr lang="en-US" altLang="zh-CN" sz="1400">
                <a:solidFill>
                  <a:schemeClr val="tx1">
                    <a:lumMod val="75000"/>
                    <a:lumOff val="25000"/>
                  </a:schemeClr>
                </a:solidFill>
                <a:cs typeface="+mn-ea"/>
              </a:rPr>
              <a:t>lock.lock(-1, TimeUnit.SECONDS);</a:t>
            </a:r>
            <a:br>
              <a:rPr lang="en-US" altLang="zh-CN" sz="1400">
                <a:solidFill>
                  <a:schemeClr val="tx1">
                    <a:lumMod val="75000"/>
                    <a:lumOff val="25000"/>
                  </a:schemeClr>
                </a:solidFill>
                <a:cs typeface="+mn-ea"/>
              </a:rPr>
            </a:br>
            <a:r>
              <a:rPr lang="en-US" altLang="zh-CN" sz="1400">
                <a:solidFill>
                  <a:schemeClr val="tx1">
                    <a:lumMod val="75000"/>
                    <a:lumOff val="25000"/>
                  </a:schemeClr>
                </a:solidFill>
                <a:cs typeface="+mn-ea"/>
              </a:rPr>
              <a:t>lock.tryLock();</a:t>
            </a:r>
            <a:br>
              <a:rPr lang="en-US" altLang="zh-CN" sz="1400">
                <a:solidFill>
                  <a:schemeClr val="tx1">
                    <a:lumMod val="75000"/>
                    <a:lumOff val="25000"/>
                  </a:schemeClr>
                </a:solidFill>
                <a:cs typeface="+mn-ea"/>
              </a:rPr>
            </a:br>
            <a:r>
              <a:rPr lang="en-US" altLang="zh-CN" sz="1400">
                <a:solidFill>
                  <a:schemeClr val="tx1">
                    <a:lumMod val="75000"/>
                    <a:lumOff val="25000"/>
                  </a:schemeClr>
                </a:solidFill>
                <a:cs typeface="+mn-ea"/>
              </a:rPr>
              <a:t>lock.tryLock(20,TimeUnit.SECONDS);</a:t>
            </a:r>
          </a:p>
        </p:txBody>
      </p:sp>
      <p:sp>
        <p:nvSpPr>
          <p:cNvPr id="2" name="文本框 1">
            <a:extLst>
              <a:ext uri="{FF2B5EF4-FFF2-40B4-BE49-F238E27FC236}">
                <a16:creationId xmlns:a16="http://schemas.microsoft.com/office/drawing/2014/main" id="{2A86744E-E058-274D-876B-76FF93CC929A}"/>
              </a:ext>
            </a:extLst>
          </p:cNvPr>
          <p:cNvSpPr txBox="1"/>
          <p:nvPr/>
        </p:nvSpPr>
        <p:spPr>
          <a:xfrm>
            <a:off x="867278" y="4808942"/>
            <a:ext cx="10081459" cy="1439240"/>
          </a:xfrm>
          <a:prstGeom prst="rect">
            <a:avLst/>
          </a:prstGeom>
          <a:noFill/>
        </p:spPr>
        <p:txBody>
          <a:bodyPr wrap="square" rtlCol="0">
            <a:spAutoFit/>
          </a:bodyPr>
          <a:lstStyle/>
          <a:p>
            <a:pPr>
              <a:lnSpc>
                <a:spcPct val="150000"/>
              </a:lnSpc>
              <a:defRPr/>
            </a:pPr>
            <a:r>
              <a:rPr kumimoji="1" lang="zh-CN" altLang="en-US">
                <a:latin typeface="SimHei" panose="02010609060101010101" pitchFamily="49" charset="-122"/>
                <a:ea typeface="SimHei" panose="02010609060101010101" pitchFamily="49" charset="-122"/>
              </a:rPr>
              <a:t>多久来延长一次有效期</a:t>
            </a:r>
            <a:endParaRPr kumimoji="1" lang="en-US" altLang="zh-CN">
              <a:latin typeface="SimHei" panose="02010609060101010101" pitchFamily="49" charset="-122"/>
              <a:ea typeface="SimHei" panose="02010609060101010101" pitchFamily="49" charset="-122"/>
            </a:endParaRPr>
          </a:p>
          <a:p>
            <a:pPr>
              <a:lnSpc>
                <a:spcPct val="150000"/>
              </a:lnSpc>
              <a:defRPr/>
            </a:pPr>
            <a:r>
              <a:rPr lang="zh-CN" altLang="en-US" sz="1400">
                <a:solidFill>
                  <a:schemeClr val="tx1">
                    <a:lumMod val="75000"/>
                    <a:lumOff val="25000"/>
                  </a:schemeClr>
                </a:solidFill>
                <a:cs typeface="+mn-ea"/>
              </a:rPr>
              <a:t>默认情况下</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加锁的时间是</a:t>
            </a:r>
            <a:r>
              <a:rPr lang="en-US" altLang="zh-CN" sz="1400">
                <a:solidFill>
                  <a:schemeClr val="tx1">
                    <a:lumMod val="75000"/>
                    <a:lumOff val="25000"/>
                  </a:schemeClr>
                </a:solidFill>
                <a:cs typeface="+mn-ea"/>
              </a:rPr>
              <a:t>30</a:t>
            </a:r>
            <a:r>
              <a:rPr lang="zh-CN" altLang="en-US" sz="1400">
                <a:solidFill>
                  <a:schemeClr val="tx1">
                    <a:lumMod val="75000"/>
                    <a:lumOff val="25000"/>
                  </a:schemeClr>
                </a:solidFill>
                <a:cs typeface="+mn-ea"/>
              </a:rPr>
              <a:t>秒</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如果加锁的业务没有执行完</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那么到 </a:t>
            </a:r>
            <a:r>
              <a:rPr lang="en-US" altLang="zh-CN" sz="1400">
                <a:solidFill>
                  <a:schemeClr val="tx1">
                    <a:lumMod val="75000"/>
                    <a:lumOff val="25000"/>
                  </a:schemeClr>
                </a:solidFill>
                <a:cs typeface="+mn-ea"/>
              </a:rPr>
              <a:t>30-10 = 20</a:t>
            </a:r>
            <a:r>
              <a:rPr lang="zh-CN" altLang="en-US" sz="1400">
                <a:solidFill>
                  <a:schemeClr val="tx1">
                    <a:lumMod val="75000"/>
                    <a:lumOff val="25000"/>
                  </a:schemeClr>
                </a:solidFill>
                <a:cs typeface="+mn-ea"/>
              </a:rPr>
              <a:t>秒的时候</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就会进行一次续期</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把锁重置成</a:t>
            </a:r>
            <a:r>
              <a:rPr lang="en-US" altLang="zh-CN" sz="1400">
                <a:solidFill>
                  <a:schemeClr val="tx1">
                    <a:lumMod val="75000"/>
                    <a:lumOff val="25000"/>
                  </a:schemeClr>
                </a:solidFill>
                <a:cs typeface="+mn-ea"/>
              </a:rPr>
              <a:t>30</a:t>
            </a:r>
            <a:r>
              <a:rPr lang="zh-CN" altLang="en-US" sz="1400">
                <a:solidFill>
                  <a:schemeClr val="tx1">
                    <a:lumMod val="75000"/>
                    <a:lumOff val="25000"/>
                  </a:schemeClr>
                </a:solidFill>
                <a:cs typeface="+mn-ea"/>
              </a:rPr>
              <a:t>秒</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 源码上显示剩余时间为为</a:t>
            </a:r>
            <a:r>
              <a:rPr lang="en-US" altLang="zh-CN" sz="1400">
                <a:solidFill>
                  <a:schemeClr val="tx1">
                    <a:lumMod val="75000"/>
                    <a:lumOff val="25000"/>
                  </a:schemeClr>
                </a:solidFill>
                <a:cs typeface="+mn-ea"/>
              </a:rPr>
              <a:t>lockWatchDogTieOut/3</a:t>
            </a:r>
            <a:r>
              <a:rPr lang="zh-CN" altLang="en-US" sz="1400">
                <a:solidFill>
                  <a:schemeClr val="tx1">
                    <a:lumMod val="75000"/>
                    <a:lumOff val="25000"/>
                  </a:schemeClr>
                </a:solidFill>
                <a:cs typeface="+mn-ea"/>
              </a:rPr>
              <a:t> 的时候</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去自动续期</a:t>
            </a:r>
            <a:endParaRPr lang="en-US" altLang="zh-CN" sz="1400">
              <a:solidFill>
                <a:schemeClr val="tx1">
                  <a:lumMod val="75000"/>
                  <a:lumOff val="25000"/>
                </a:schemeClr>
              </a:solidFill>
              <a:cs typeface="+mn-ea"/>
            </a:endParaRPr>
          </a:p>
          <a:p>
            <a:pPr>
              <a:lnSpc>
                <a:spcPct val="150000"/>
              </a:lnSpc>
              <a:defRPr/>
            </a:pPr>
            <a:r>
              <a:rPr lang="zh-CN" altLang="en-US" sz="1400">
                <a:solidFill>
                  <a:schemeClr val="tx1">
                    <a:lumMod val="75000"/>
                    <a:lumOff val="25000"/>
                  </a:schemeClr>
                </a:solidFill>
                <a:cs typeface="+mn-ea"/>
              </a:rPr>
              <a:t>正常这个看门狗线程是不启动的，还有就是这个看门狗启动后对整体性能也会有一定影响，所以不建议开启看门狗。</a:t>
            </a:r>
          </a:p>
        </p:txBody>
      </p:sp>
    </p:spTree>
    <p:extLst>
      <p:ext uri="{BB962C8B-B14F-4D97-AF65-F5344CB8AC3E}">
        <p14:creationId xmlns:p14="http://schemas.microsoft.com/office/powerpoint/2010/main" val="381641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2" name="文本框 11">
            <a:extLst>
              <a:ext uri="{FF2B5EF4-FFF2-40B4-BE49-F238E27FC236}">
                <a16:creationId xmlns:a16="http://schemas.microsoft.com/office/drawing/2014/main" id="{CF5F1E12-6757-3848-9E4A-C1DCC5A6EE81}"/>
              </a:ext>
            </a:extLst>
          </p:cNvPr>
          <p:cNvSpPr txBox="1"/>
          <p:nvPr/>
        </p:nvSpPr>
        <p:spPr>
          <a:xfrm>
            <a:off x="722460" y="1646031"/>
            <a:ext cx="10999519" cy="4424673"/>
          </a:xfrm>
          <a:prstGeom prst="rect">
            <a:avLst/>
          </a:prstGeom>
          <a:noFill/>
        </p:spPr>
        <p:txBody>
          <a:bodyPr wrap="square" rtlCol="0">
            <a:spAutoFit/>
          </a:bodyPr>
          <a:lstStyle/>
          <a:p>
            <a:endParaRPr lang="en-US" altLang="zh-CN" sz="1600"/>
          </a:p>
          <a:p>
            <a:r>
              <a:rPr lang="zh-CN" altLang="en-US" sz="1600"/>
              <a:t>采用乐观锁增加版本号</a:t>
            </a:r>
            <a:r>
              <a:rPr lang="en-US" altLang="zh-CN" sz="1600"/>
              <a:t>,</a:t>
            </a:r>
            <a:r>
              <a:rPr lang="zh-CN" altLang="en-US" sz="1600"/>
              <a:t>根据版本号来判断更新之前有没有其他线程更新过，如果被更新过，就会获取失败。</a:t>
            </a:r>
          </a:p>
          <a:p>
            <a:endParaRPr lang="en-US" altLang="zh-CN" sz="1600"/>
          </a:p>
          <a:p>
            <a:r>
              <a:rPr lang="zh-CN" altLang="en-US" sz="1600"/>
              <a:t>先获取锁的信息</a:t>
            </a:r>
          </a:p>
          <a:p>
            <a:r>
              <a:rPr lang="zh-CN" altLang="en-US" sz="1600"/>
              <a:t>     </a:t>
            </a:r>
            <a:r>
              <a:rPr lang="en-US" altLang="zh-CN" sz="1600"/>
              <a:t>select id, method_name, state,version from method_lock where state=1</a:t>
            </a:r>
            <a:r>
              <a:rPr lang="zh-CN" altLang="en-US" sz="1600"/>
              <a:t> </a:t>
            </a:r>
            <a:r>
              <a:rPr lang="en-US" altLang="zh-CN" sz="1600"/>
              <a:t>and method_name='methodName';</a:t>
            </a:r>
          </a:p>
          <a:p>
            <a:endParaRPr lang="en-US" altLang="zh-CN" sz="1600"/>
          </a:p>
          <a:p>
            <a:r>
              <a:rPr lang="zh-CN" altLang="en-US" sz="1600"/>
              <a:t>占有锁</a:t>
            </a:r>
          </a:p>
          <a:p>
            <a:r>
              <a:rPr lang="zh-CN" altLang="en-US" sz="1600"/>
              <a:t>       </a:t>
            </a:r>
            <a:r>
              <a:rPr lang="en-US" altLang="zh-CN" sz="1600"/>
              <a:t>update t_resoure set state=2, version=2, update_time=now() where method_name='methodName' and state=1 and version=2;</a:t>
            </a:r>
          </a:p>
          <a:p>
            <a:endParaRPr lang="zh-CN" altLang="en-US" sz="1600"/>
          </a:p>
          <a:p>
            <a:r>
              <a:rPr lang="zh-CN" altLang="en-US" sz="1600"/>
              <a:t>缺点：</a:t>
            </a:r>
          </a:p>
          <a:p>
            <a:pPr marL="228600" indent="-228600">
              <a:lnSpc>
                <a:spcPct val="150000"/>
              </a:lnSpc>
              <a:buFont typeface="+mj-lt"/>
              <a:buAutoNum type="arabicPeriod"/>
              <a:defRPr/>
            </a:pPr>
            <a:r>
              <a:rPr lang="zh-CN" altLang="en-US" sz="1600"/>
              <a:t>    </a:t>
            </a:r>
            <a:r>
              <a:rPr lang="en-US" altLang="zh-CN" sz="1400">
                <a:solidFill>
                  <a:schemeClr val="tx1">
                    <a:lumMod val="75000"/>
                    <a:lumOff val="25000"/>
                  </a:schemeClr>
                </a:solidFill>
                <a:cs typeface="+mn-ea"/>
              </a:rPr>
              <a:t>1</a:t>
            </a:r>
            <a:r>
              <a:rPr lang="zh-CN" altLang="en-US" sz="1400">
                <a:solidFill>
                  <a:schemeClr val="tx1">
                    <a:lumMod val="75000"/>
                    <a:lumOff val="25000"/>
                  </a:schemeClr>
                </a:solidFill>
                <a:cs typeface="+mn-ea"/>
              </a:rPr>
              <a:t>、这把锁强依赖数据库的可用性，数据库是一个单点，一旦数据库挂掉，会导致业务系统不可用。</a:t>
            </a:r>
          </a:p>
          <a:p>
            <a:pPr marL="228600" indent="-228600">
              <a:lnSpc>
                <a:spcPct val="150000"/>
              </a:lnSpc>
              <a:buFont typeface="+mj-lt"/>
              <a:buAutoNum type="arabicPeriod"/>
              <a:defRPr/>
            </a:pPr>
            <a:r>
              <a:rPr lang="zh-CN" altLang="en-US" sz="1400">
                <a:solidFill>
                  <a:schemeClr val="tx1">
                    <a:lumMod val="75000"/>
                    <a:lumOff val="25000"/>
                  </a:schemeClr>
                </a:solidFill>
                <a:cs typeface="+mn-ea"/>
              </a:rPr>
              <a:t>    </a:t>
            </a:r>
            <a:r>
              <a:rPr lang="en-US" altLang="zh-CN" sz="1400">
                <a:solidFill>
                  <a:schemeClr val="tx1">
                    <a:lumMod val="75000"/>
                    <a:lumOff val="25000"/>
                  </a:schemeClr>
                </a:solidFill>
                <a:cs typeface="+mn-ea"/>
              </a:rPr>
              <a:t>2</a:t>
            </a:r>
            <a:r>
              <a:rPr lang="zh-CN" altLang="en-US" sz="1400">
                <a:solidFill>
                  <a:schemeClr val="tx1">
                    <a:lumMod val="75000"/>
                    <a:lumOff val="25000"/>
                  </a:schemeClr>
                </a:solidFill>
                <a:cs typeface="+mn-ea"/>
              </a:rPr>
              <a:t>、这把锁没有失效时间，一旦解锁操作失败，就会导致锁记录一直在数据库中，其他线程无法再获得到锁。</a:t>
            </a:r>
          </a:p>
          <a:p>
            <a:pPr marL="228600" indent="-228600">
              <a:lnSpc>
                <a:spcPct val="150000"/>
              </a:lnSpc>
              <a:buFont typeface="+mj-lt"/>
              <a:buAutoNum type="arabicPeriod"/>
              <a:defRPr/>
            </a:pPr>
            <a:r>
              <a:rPr lang="zh-CN" altLang="en-US" sz="1400">
                <a:solidFill>
                  <a:schemeClr val="tx1">
                    <a:lumMod val="75000"/>
                    <a:lumOff val="25000"/>
                  </a:schemeClr>
                </a:solidFill>
                <a:cs typeface="+mn-ea"/>
              </a:rPr>
              <a:t>    </a:t>
            </a:r>
            <a:r>
              <a:rPr lang="en-US" altLang="zh-CN" sz="1400">
                <a:solidFill>
                  <a:schemeClr val="tx1">
                    <a:lumMod val="75000"/>
                    <a:lumOff val="25000"/>
                  </a:schemeClr>
                </a:solidFill>
                <a:cs typeface="+mn-ea"/>
              </a:rPr>
              <a:t>3</a:t>
            </a:r>
            <a:r>
              <a:rPr lang="zh-CN" altLang="en-US" sz="1400">
                <a:solidFill>
                  <a:schemeClr val="tx1">
                    <a:lumMod val="75000"/>
                    <a:lumOff val="25000"/>
                  </a:schemeClr>
                </a:solidFill>
                <a:cs typeface="+mn-ea"/>
              </a:rPr>
              <a:t>、这把锁只能是非阻塞的，因为数据的</a:t>
            </a:r>
            <a:r>
              <a:rPr lang="en-US" altLang="zh-CN" sz="1400">
                <a:solidFill>
                  <a:schemeClr val="tx1">
                    <a:lumMod val="75000"/>
                    <a:lumOff val="25000"/>
                  </a:schemeClr>
                </a:solidFill>
                <a:cs typeface="+mn-ea"/>
              </a:rPr>
              <a:t>insert</a:t>
            </a:r>
            <a:r>
              <a:rPr lang="zh-CN" altLang="en-US" sz="1400">
                <a:solidFill>
                  <a:schemeClr val="tx1">
                    <a:lumMod val="75000"/>
                    <a:lumOff val="25000"/>
                  </a:schemeClr>
                </a:solidFill>
                <a:cs typeface="+mn-ea"/>
              </a:rPr>
              <a:t>操作，一旦插入失败就会直接报错。没有获得锁的线程并不会进入排队队列，要想再次获得锁就要再次触发获得锁操作。</a:t>
            </a:r>
          </a:p>
          <a:p>
            <a:pPr marL="228600" indent="-228600">
              <a:lnSpc>
                <a:spcPct val="150000"/>
              </a:lnSpc>
              <a:buFont typeface="+mj-lt"/>
              <a:buAutoNum type="arabicPeriod"/>
              <a:defRPr/>
            </a:pPr>
            <a:r>
              <a:rPr lang="zh-CN" altLang="en-US" sz="1400">
                <a:solidFill>
                  <a:schemeClr val="tx1">
                    <a:lumMod val="75000"/>
                    <a:lumOff val="25000"/>
                  </a:schemeClr>
                </a:solidFill>
                <a:cs typeface="+mn-ea"/>
              </a:rPr>
              <a:t>    </a:t>
            </a:r>
            <a:r>
              <a:rPr lang="en-US" altLang="zh-CN" sz="1400">
                <a:solidFill>
                  <a:schemeClr val="tx1">
                    <a:lumMod val="75000"/>
                    <a:lumOff val="25000"/>
                  </a:schemeClr>
                </a:solidFill>
                <a:cs typeface="+mn-ea"/>
              </a:rPr>
              <a:t>4</a:t>
            </a:r>
            <a:r>
              <a:rPr lang="zh-CN" altLang="en-US" sz="1400">
                <a:solidFill>
                  <a:schemeClr val="tx1">
                    <a:lumMod val="75000"/>
                    <a:lumOff val="25000"/>
                  </a:schemeClr>
                </a:solidFill>
                <a:cs typeface="+mn-ea"/>
              </a:rPr>
              <a:t>、这把锁是非重入的，同一个线程在没有释放锁之前无法再次获得该锁。因为数据中数据已经存在了</a:t>
            </a:r>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1338828" cy="369332"/>
          </a:xfrm>
          <a:prstGeom prst="rect">
            <a:avLst/>
          </a:prstGeom>
          <a:noFill/>
        </p:spPr>
        <p:txBody>
          <a:bodyPr wrap="none" rtlCol="0">
            <a:spAutoFit/>
          </a:bodyPr>
          <a:lstStyle/>
          <a:p>
            <a:r>
              <a:rPr lang="zh-CN" altLang="en-US"/>
              <a:t>基于数据库</a:t>
            </a:r>
            <a:endParaRPr kumimoji="1" lang="zh-CN" altLang="en-US"/>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42910188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2266839" cy="369332"/>
          </a:xfrm>
          <a:prstGeom prst="rect">
            <a:avLst/>
          </a:prstGeom>
          <a:noFill/>
        </p:spPr>
        <p:txBody>
          <a:bodyPr wrap="none" rtlCol="0">
            <a:spAutoFit/>
          </a:bodyPr>
          <a:lstStyle/>
          <a:p>
            <a:r>
              <a:rPr kumimoji="1" lang="zh-CN" altLang="en-US"/>
              <a:t>基于</a:t>
            </a:r>
            <a:r>
              <a:rPr kumimoji="1" lang="en-US" altLang="zh-CN"/>
              <a:t>zookeeper</a:t>
            </a:r>
            <a:r>
              <a:rPr kumimoji="1" lang="zh-CN" altLang="en-US"/>
              <a:t>实现</a:t>
            </a: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6" name="文本框 15">
            <a:extLst>
              <a:ext uri="{FF2B5EF4-FFF2-40B4-BE49-F238E27FC236}">
                <a16:creationId xmlns:a16="http://schemas.microsoft.com/office/drawing/2014/main" id="{BC4DFDF3-777A-A542-9912-0AED299A313A}"/>
              </a:ext>
            </a:extLst>
          </p:cNvPr>
          <p:cNvSpPr txBox="1"/>
          <p:nvPr/>
        </p:nvSpPr>
        <p:spPr>
          <a:xfrm>
            <a:off x="867278" y="1753829"/>
            <a:ext cx="10999519" cy="1077218"/>
          </a:xfrm>
          <a:prstGeom prst="rect">
            <a:avLst/>
          </a:prstGeom>
          <a:noFill/>
        </p:spPr>
        <p:txBody>
          <a:bodyPr wrap="square" rtlCol="0">
            <a:spAutoFit/>
          </a:bodyPr>
          <a:lstStyle/>
          <a:p>
            <a:r>
              <a:rPr lang="zh-CN" altLang="en-US" sz="1600">
                <a:solidFill>
                  <a:schemeClr val="tx1">
                    <a:lumMod val="75000"/>
                    <a:lumOff val="25000"/>
                  </a:schemeClr>
                </a:solidFill>
                <a:cs typeface="+mn-ea"/>
              </a:rPr>
              <a:t>官方文档上这么解释</a:t>
            </a:r>
            <a:r>
              <a:rPr lang="en-US" altLang="zh-CN" sz="1600">
                <a:solidFill>
                  <a:schemeClr val="tx1">
                    <a:lumMod val="75000"/>
                    <a:lumOff val="25000"/>
                  </a:schemeClr>
                </a:solidFill>
                <a:cs typeface="+mn-ea"/>
              </a:rPr>
              <a:t>zookeeper</a:t>
            </a:r>
            <a:r>
              <a:rPr lang="zh-CN" altLang="en-US" sz="1600">
                <a:solidFill>
                  <a:schemeClr val="tx1">
                    <a:lumMod val="75000"/>
                    <a:lumOff val="25000"/>
                  </a:schemeClr>
                </a:solidFill>
                <a:cs typeface="+mn-ea"/>
              </a:rPr>
              <a:t>，它是一个分布式服务框架，是</a:t>
            </a:r>
            <a:r>
              <a:rPr lang="en-US" altLang="zh-CN" sz="1600">
                <a:solidFill>
                  <a:schemeClr val="tx1">
                    <a:lumMod val="75000"/>
                    <a:lumOff val="25000"/>
                  </a:schemeClr>
                </a:solidFill>
                <a:cs typeface="+mn-ea"/>
              </a:rPr>
              <a:t>Apache Hadoop </a:t>
            </a:r>
            <a:r>
              <a:rPr lang="zh-CN" altLang="en-US" sz="1600">
                <a:solidFill>
                  <a:schemeClr val="tx1">
                    <a:lumMod val="75000"/>
                    <a:lumOff val="25000"/>
                  </a:schemeClr>
                </a:solidFill>
                <a:cs typeface="+mn-ea"/>
              </a:rPr>
              <a:t>的一个子项目，它主要是用来解决分布式应用中经常遇到的一些数据管理问题，如：统一命名服务、状态同步服务、集群管理、分布式应用配置项的管理等。上面的解释有点抽象，简单来说</a:t>
            </a:r>
            <a:r>
              <a:rPr lang="en-US" altLang="zh-CN" sz="1600">
                <a:solidFill>
                  <a:schemeClr val="tx1">
                    <a:lumMod val="75000"/>
                    <a:lumOff val="25000"/>
                  </a:schemeClr>
                </a:solidFill>
                <a:cs typeface="+mn-ea"/>
              </a:rPr>
              <a:t>zookeeper=</a:t>
            </a:r>
            <a:r>
              <a:rPr lang="zh-CN" altLang="en-US" sz="1600">
                <a:solidFill>
                  <a:schemeClr val="tx1">
                    <a:lumMod val="75000"/>
                    <a:lumOff val="25000"/>
                  </a:schemeClr>
                </a:solidFill>
                <a:cs typeface="+mn-ea"/>
              </a:rPr>
              <a:t>文件系统</a:t>
            </a:r>
            <a:r>
              <a:rPr lang="en-US" altLang="zh-CN" sz="1600">
                <a:solidFill>
                  <a:schemeClr val="tx1">
                    <a:lumMod val="75000"/>
                    <a:lumOff val="25000"/>
                  </a:schemeClr>
                </a:solidFill>
                <a:cs typeface="+mn-ea"/>
              </a:rPr>
              <a:t>+</a:t>
            </a:r>
            <a:r>
              <a:rPr lang="zh-CN" altLang="en-US" sz="1600">
                <a:solidFill>
                  <a:schemeClr val="tx1">
                    <a:lumMod val="75000"/>
                    <a:lumOff val="25000"/>
                  </a:schemeClr>
                </a:solidFill>
                <a:cs typeface="+mn-ea"/>
              </a:rPr>
              <a:t>监听通知机制。</a:t>
            </a:r>
            <a:r>
              <a:rPr lang="en-US" altLang="zh-CN" sz="1600">
                <a:solidFill>
                  <a:schemeClr val="tx1">
                    <a:lumMod val="75000"/>
                    <a:lumOff val="25000"/>
                  </a:schemeClr>
                </a:solidFill>
                <a:cs typeface="+mn-ea"/>
              </a:rPr>
              <a:t>Zookeeper</a:t>
            </a:r>
            <a:r>
              <a:rPr lang="zh-CN" altLang="en-US" sz="1600">
                <a:solidFill>
                  <a:schemeClr val="tx1">
                    <a:lumMod val="75000"/>
                    <a:lumOff val="25000"/>
                  </a:schemeClr>
                </a:solidFill>
                <a:cs typeface="+mn-ea"/>
              </a:rPr>
              <a:t>的数据存储结构就像一棵树，这棵树由节点组成，这种节点叫做</a:t>
            </a:r>
            <a:r>
              <a:rPr lang="en-US" altLang="zh-CN" sz="1600">
                <a:solidFill>
                  <a:schemeClr val="tx1">
                    <a:lumMod val="75000"/>
                    <a:lumOff val="25000"/>
                  </a:schemeClr>
                </a:solidFill>
                <a:cs typeface="+mn-ea"/>
              </a:rPr>
              <a:t>Znode</a:t>
            </a:r>
            <a:r>
              <a:rPr lang="zh-CN" altLang="en-US" sz="1600">
                <a:solidFill>
                  <a:schemeClr val="tx1">
                    <a:lumMod val="75000"/>
                    <a:lumOff val="25000"/>
                  </a:schemeClr>
                </a:solidFill>
                <a:cs typeface="+mn-ea"/>
              </a:rPr>
              <a:t>。</a:t>
            </a:r>
          </a:p>
        </p:txBody>
      </p:sp>
      <p:sp>
        <p:nvSpPr>
          <p:cNvPr id="17" name="矩形: 圆角 17">
            <a:extLst>
              <a:ext uri="{FF2B5EF4-FFF2-40B4-BE49-F238E27FC236}">
                <a16:creationId xmlns:a16="http://schemas.microsoft.com/office/drawing/2014/main" id="{A7C45FFE-9640-1B49-9AE6-BFDE2A2F4F7F}"/>
              </a:ext>
            </a:extLst>
          </p:cNvPr>
          <p:cNvSpPr/>
          <p:nvPr/>
        </p:nvSpPr>
        <p:spPr>
          <a:xfrm>
            <a:off x="1008779" y="2991516"/>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01</a:t>
            </a:r>
          </a:p>
        </p:txBody>
      </p:sp>
      <p:sp>
        <p:nvSpPr>
          <p:cNvPr id="18" name="文本框 17">
            <a:extLst>
              <a:ext uri="{FF2B5EF4-FFF2-40B4-BE49-F238E27FC236}">
                <a16:creationId xmlns:a16="http://schemas.microsoft.com/office/drawing/2014/main" id="{ECCCE271-4E1B-7748-8FA2-FD1C63F0C038}"/>
              </a:ext>
            </a:extLst>
          </p:cNvPr>
          <p:cNvSpPr txBox="1"/>
          <p:nvPr/>
        </p:nvSpPr>
        <p:spPr>
          <a:xfrm>
            <a:off x="1580418" y="2948819"/>
            <a:ext cx="5582629"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持久节点 （</a:t>
            </a:r>
            <a:r>
              <a:rPr 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PERSISTENT）</a:t>
            </a:r>
          </a:p>
          <a:p>
            <a:pPr>
              <a:lnSpc>
                <a:spcPct val="150000"/>
              </a:lnSpc>
            </a:pPr>
            <a:r>
              <a:rPr lang="zh-CN" alt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默认的节点类型。创建节点的客户端与</a:t>
            </a:r>
            <a:r>
              <a:rPr 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zookeeper</a:t>
            </a:r>
            <a:r>
              <a:rPr lang="zh-CN" altLang="en-US" sz="12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断开连接后，该节点依旧存在 。</a:t>
            </a:r>
          </a:p>
        </p:txBody>
      </p:sp>
      <p:sp>
        <p:nvSpPr>
          <p:cNvPr id="19" name="矩形: 圆角 19">
            <a:extLst>
              <a:ext uri="{FF2B5EF4-FFF2-40B4-BE49-F238E27FC236}">
                <a16:creationId xmlns:a16="http://schemas.microsoft.com/office/drawing/2014/main" id="{EEE9F926-BA99-5F45-ACFA-D5F447425E20}"/>
              </a:ext>
            </a:extLst>
          </p:cNvPr>
          <p:cNvSpPr/>
          <p:nvPr/>
        </p:nvSpPr>
        <p:spPr>
          <a:xfrm>
            <a:off x="989985" y="3744641"/>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02</a:t>
            </a:r>
          </a:p>
        </p:txBody>
      </p:sp>
      <p:sp>
        <p:nvSpPr>
          <p:cNvPr id="20" name="文本框 19">
            <a:extLst>
              <a:ext uri="{FF2B5EF4-FFF2-40B4-BE49-F238E27FC236}">
                <a16:creationId xmlns:a16="http://schemas.microsoft.com/office/drawing/2014/main" id="{1042F275-5802-294F-9490-E7846FE01411}"/>
              </a:ext>
            </a:extLst>
          </p:cNvPr>
          <p:cNvSpPr txBox="1"/>
          <p:nvPr/>
        </p:nvSpPr>
        <p:spPr>
          <a:xfrm>
            <a:off x="1580418" y="3662138"/>
            <a:ext cx="6539303"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dirty="0">
                <a:solidFill>
                  <a:schemeClr val="tx1">
                    <a:lumMod val="75000"/>
                    <a:lumOff val="25000"/>
                  </a:schemeClr>
                </a:solidFill>
                <a:cs typeface="+mn-ea"/>
                <a:sym typeface="+mn-lt"/>
              </a:rPr>
              <a:t>持久节点顺序节点（</a:t>
            </a:r>
            <a:r>
              <a:rPr lang="en-US" sz="1200" dirty="0">
                <a:solidFill>
                  <a:schemeClr val="tx1">
                    <a:lumMod val="75000"/>
                    <a:lumOff val="25000"/>
                  </a:schemeClr>
                </a:solidFill>
                <a:cs typeface="+mn-ea"/>
                <a:sym typeface="+mn-lt"/>
              </a:rPr>
              <a:t>PERSISTENT_SEQUENTIAL）</a:t>
            </a:r>
          </a:p>
          <a:p>
            <a:pPr>
              <a:lnSpc>
                <a:spcPct val="150000"/>
              </a:lnSpc>
            </a:pPr>
            <a:r>
              <a:rPr lang="zh-CN" altLang="en-US" sz="1200" dirty="0">
                <a:solidFill>
                  <a:schemeClr val="tx1">
                    <a:lumMod val="75000"/>
                    <a:lumOff val="25000"/>
                  </a:schemeClr>
                </a:solidFill>
                <a:cs typeface="+mn-ea"/>
                <a:sym typeface="+mn-lt"/>
              </a:rPr>
              <a:t>所谓顺序节点，就是在创建节点时，</a:t>
            </a:r>
            <a:r>
              <a:rPr lang="en-US" sz="1200" dirty="0">
                <a:solidFill>
                  <a:schemeClr val="tx1">
                    <a:lumMod val="75000"/>
                    <a:lumOff val="25000"/>
                  </a:schemeClr>
                </a:solidFill>
                <a:cs typeface="+mn-ea"/>
                <a:sym typeface="+mn-lt"/>
              </a:rPr>
              <a:t>Zookeeper</a:t>
            </a:r>
            <a:r>
              <a:rPr lang="zh-CN" altLang="en-US" sz="1200" dirty="0">
                <a:solidFill>
                  <a:schemeClr val="tx1">
                    <a:lumMod val="75000"/>
                    <a:lumOff val="25000"/>
                  </a:schemeClr>
                </a:solidFill>
                <a:cs typeface="+mn-ea"/>
                <a:sym typeface="+mn-lt"/>
              </a:rPr>
              <a:t>根据创建的时间顺序给该节点名称进行编号</a:t>
            </a:r>
          </a:p>
        </p:txBody>
      </p:sp>
      <p:sp>
        <p:nvSpPr>
          <p:cNvPr id="21" name="矩形: 圆角 21">
            <a:extLst>
              <a:ext uri="{FF2B5EF4-FFF2-40B4-BE49-F238E27FC236}">
                <a16:creationId xmlns:a16="http://schemas.microsoft.com/office/drawing/2014/main" id="{D8B1E11B-98D2-E54D-AB10-FA1FB1A25E65}"/>
              </a:ext>
            </a:extLst>
          </p:cNvPr>
          <p:cNvSpPr/>
          <p:nvPr/>
        </p:nvSpPr>
        <p:spPr>
          <a:xfrm>
            <a:off x="1001177" y="4567371"/>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03</a:t>
            </a:r>
          </a:p>
        </p:txBody>
      </p:sp>
      <p:sp>
        <p:nvSpPr>
          <p:cNvPr id="22" name="文本框 21">
            <a:extLst>
              <a:ext uri="{FF2B5EF4-FFF2-40B4-BE49-F238E27FC236}">
                <a16:creationId xmlns:a16="http://schemas.microsoft.com/office/drawing/2014/main" id="{3304651B-26CD-B244-9BDF-0BE44372FD9A}"/>
              </a:ext>
            </a:extLst>
          </p:cNvPr>
          <p:cNvSpPr txBox="1"/>
          <p:nvPr/>
        </p:nvSpPr>
        <p:spPr>
          <a:xfrm>
            <a:off x="1580418" y="4492705"/>
            <a:ext cx="5914270" cy="61369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a:solidFill>
                  <a:schemeClr val="tx1">
                    <a:lumMod val="75000"/>
                    <a:lumOff val="25000"/>
                  </a:schemeClr>
                </a:solidFill>
                <a:cs typeface="+mn-ea"/>
              </a:rPr>
              <a:t>临时节点（</a:t>
            </a:r>
            <a:r>
              <a:rPr lang="en-US" altLang="zh-CN" sz="1200">
                <a:solidFill>
                  <a:schemeClr val="tx1">
                    <a:lumMod val="75000"/>
                    <a:lumOff val="25000"/>
                  </a:schemeClr>
                </a:solidFill>
                <a:cs typeface="+mn-ea"/>
              </a:rPr>
              <a:t>EPHEMERAL</a:t>
            </a:r>
            <a:r>
              <a:rPr lang="zh-CN" altLang="en-US" sz="1200">
                <a:solidFill>
                  <a:schemeClr val="tx1">
                    <a:lumMod val="75000"/>
                    <a:lumOff val="25000"/>
                  </a:schemeClr>
                </a:solidFill>
                <a:cs typeface="+mn-ea"/>
              </a:rPr>
              <a:t>）</a:t>
            </a:r>
            <a:endParaRPr lang="en-US" altLang="zh-CN" sz="1200">
              <a:solidFill>
                <a:schemeClr val="tx1">
                  <a:lumMod val="75000"/>
                  <a:lumOff val="25000"/>
                </a:schemeClr>
              </a:solidFill>
              <a:cs typeface="+mn-ea"/>
            </a:endParaRPr>
          </a:p>
          <a:p>
            <a:pPr>
              <a:lnSpc>
                <a:spcPct val="150000"/>
              </a:lnSpc>
            </a:pPr>
            <a:r>
              <a:rPr lang="zh-CN" altLang="en-US" sz="1200">
                <a:solidFill>
                  <a:schemeClr val="tx1">
                    <a:lumMod val="75000"/>
                    <a:lumOff val="25000"/>
                  </a:schemeClr>
                </a:solidFill>
                <a:cs typeface="+mn-ea"/>
              </a:rPr>
              <a:t>和持久节点相反，当创建节点的客户端与</a:t>
            </a:r>
            <a:r>
              <a:rPr lang="en-US" altLang="zh-CN" sz="1200">
                <a:solidFill>
                  <a:schemeClr val="tx1">
                    <a:lumMod val="75000"/>
                    <a:lumOff val="25000"/>
                  </a:schemeClr>
                </a:solidFill>
                <a:cs typeface="+mn-ea"/>
              </a:rPr>
              <a:t>zookeeper</a:t>
            </a:r>
            <a:r>
              <a:rPr lang="zh-CN" altLang="en-US" sz="1200">
                <a:solidFill>
                  <a:schemeClr val="tx1">
                    <a:lumMod val="75000"/>
                    <a:lumOff val="25000"/>
                  </a:schemeClr>
                </a:solidFill>
                <a:cs typeface="+mn-ea"/>
              </a:rPr>
              <a:t>断开连接后，临时节点会被删除</a:t>
            </a:r>
            <a:endParaRPr lang="en-US" altLang="zh-CN" sz="1200">
              <a:solidFill>
                <a:schemeClr val="tx1">
                  <a:lumMod val="75000"/>
                  <a:lumOff val="25000"/>
                </a:schemeClr>
              </a:solidFill>
              <a:cs typeface="+mn-ea"/>
            </a:endParaRPr>
          </a:p>
        </p:txBody>
      </p:sp>
      <p:sp>
        <p:nvSpPr>
          <p:cNvPr id="23" name="矩形: 圆角 23">
            <a:extLst>
              <a:ext uri="{FF2B5EF4-FFF2-40B4-BE49-F238E27FC236}">
                <a16:creationId xmlns:a16="http://schemas.microsoft.com/office/drawing/2014/main" id="{6FE117D3-E734-6F40-82AF-30182AB224F5}"/>
              </a:ext>
            </a:extLst>
          </p:cNvPr>
          <p:cNvSpPr/>
          <p:nvPr/>
        </p:nvSpPr>
        <p:spPr>
          <a:xfrm>
            <a:off x="1008779" y="5478330"/>
            <a:ext cx="464363" cy="464363"/>
          </a:xfrm>
          <a:prstGeom prst="roundRect">
            <a:avLst/>
          </a:prstGeom>
          <a:noFill/>
          <a:ln>
            <a:solidFill>
              <a:srgbClr val="2837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lumMod val="75000"/>
                    <a:lumOff val="25000"/>
                  </a:schemeClr>
                </a:solidFill>
                <a:cs typeface="+mn-ea"/>
                <a:sym typeface="+mn-lt"/>
              </a:rPr>
              <a:t>04</a:t>
            </a:r>
          </a:p>
        </p:txBody>
      </p:sp>
      <p:sp>
        <p:nvSpPr>
          <p:cNvPr id="24" name="文本框 23">
            <a:extLst>
              <a:ext uri="{FF2B5EF4-FFF2-40B4-BE49-F238E27FC236}">
                <a16:creationId xmlns:a16="http://schemas.microsoft.com/office/drawing/2014/main" id="{5F15B61E-B803-7842-8FAE-70E229E99B0D}"/>
              </a:ext>
            </a:extLst>
          </p:cNvPr>
          <p:cNvSpPr txBox="1"/>
          <p:nvPr/>
        </p:nvSpPr>
        <p:spPr>
          <a:xfrm>
            <a:off x="1580418" y="5401975"/>
            <a:ext cx="6290367" cy="89069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200">
                <a:solidFill>
                  <a:schemeClr val="tx1">
                    <a:lumMod val="75000"/>
                    <a:lumOff val="25000"/>
                  </a:schemeClr>
                </a:solidFill>
                <a:cs typeface="+mn-ea"/>
              </a:rPr>
              <a:t>临时顺序节点（</a:t>
            </a:r>
            <a:r>
              <a:rPr lang="en-US" altLang="zh-CN" sz="1200">
                <a:solidFill>
                  <a:schemeClr val="tx1">
                    <a:lumMod val="75000"/>
                    <a:lumOff val="25000"/>
                  </a:schemeClr>
                </a:solidFill>
                <a:cs typeface="+mn-ea"/>
              </a:rPr>
              <a:t>EPHEMERAL_SEQUENTIAL</a:t>
            </a:r>
            <a:r>
              <a:rPr lang="zh-CN" altLang="en-US" sz="1200">
                <a:solidFill>
                  <a:schemeClr val="tx1">
                    <a:lumMod val="75000"/>
                    <a:lumOff val="25000"/>
                  </a:schemeClr>
                </a:solidFill>
                <a:cs typeface="+mn-ea"/>
              </a:rPr>
              <a:t>）</a:t>
            </a:r>
            <a:endParaRPr lang="en-US" altLang="zh-CN" sz="1200">
              <a:solidFill>
                <a:schemeClr val="tx1">
                  <a:lumMod val="75000"/>
                  <a:lumOff val="25000"/>
                </a:schemeClr>
              </a:solidFill>
              <a:cs typeface="+mn-ea"/>
            </a:endParaRPr>
          </a:p>
          <a:p>
            <a:pPr>
              <a:lnSpc>
                <a:spcPct val="150000"/>
              </a:lnSpc>
            </a:pPr>
            <a:r>
              <a:rPr lang="zh-CN" altLang="en-US" sz="1200">
                <a:solidFill>
                  <a:schemeClr val="tx1">
                    <a:lumMod val="75000"/>
                    <a:lumOff val="25000"/>
                  </a:schemeClr>
                </a:solidFill>
                <a:cs typeface="+mn-ea"/>
              </a:rPr>
              <a:t>在创建节点时，</a:t>
            </a:r>
            <a:r>
              <a:rPr lang="en-US" altLang="zh-CN" sz="1200">
                <a:solidFill>
                  <a:schemeClr val="tx1">
                    <a:lumMod val="75000"/>
                    <a:lumOff val="25000"/>
                  </a:schemeClr>
                </a:solidFill>
                <a:cs typeface="+mn-ea"/>
              </a:rPr>
              <a:t>Zookeeper</a:t>
            </a:r>
            <a:r>
              <a:rPr lang="zh-CN" altLang="en-US" sz="1200">
                <a:solidFill>
                  <a:schemeClr val="tx1">
                    <a:lumMod val="75000"/>
                    <a:lumOff val="25000"/>
                  </a:schemeClr>
                </a:solidFill>
                <a:cs typeface="+mn-ea"/>
              </a:rPr>
              <a:t>根据创建的时间顺序给该节点名称进行编号；当创建节点的客户端与</a:t>
            </a:r>
            <a:r>
              <a:rPr lang="en-US" altLang="zh-CN" sz="1200">
                <a:solidFill>
                  <a:schemeClr val="tx1">
                    <a:lumMod val="75000"/>
                    <a:lumOff val="25000"/>
                  </a:schemeClr>
                </a:solidFill>
                <a:cs typeface="+mn-ea"/>
              </a:rPr>
              <a:t>zookeeper</a:t>
            </a:r>
            <a:r>
              <a:rPr lang="zh-CN" altLang="en-US" sz="1200">
                <a:solidFill>
                  <a:schemeClr val="tx1">
                    <a:lumMod val="75000"/>
                    <a:lumOff val="25000"/>
                  </a:schemeClr>
                </a:solidFill>
                <a:cs typeface="+mn-ea"/>
              </a:rPr>
              <a:t>断开连接后，临时节点会被删除</a:t>
            </a:r>
            <a:endParaRPr lang="en-US" altLang="zh-CN" sz="1200">
              <a:solidFill>
                <a:schemeClr val="tx1">
                  <a:lumMod val="75000"/>
                  <a:lumOff val="25000"/>
                </a:schemeClr>
              </a:solidFill>
              <a:cs typeface="+mn-ea"/>
            </a:endParaRPr>
          </a:p>
        </p:txBody>
      </p:sp>
      <p:pic>
        <p:nvPicPr>
          <p:cNvPr id="2" name="图片 1">
            <a:extLst>
              <a:ext uri="{FF2B5EF4-FFF2-40B4-BE49-F238E27FC236}">
                <a16:creationId xmlns:a16="http://schemas.microsoft.com/office/drawing/2014/main" id="{E32428E1-AFEA-3443-80A0-E00C28C0D37A}"/>
              </a:ext>
            </a:extLst>
          </p:cNvPr>
          <p:cNvPicPr>
            <a:picLocks noChangeAspect="1"/>
          </p:cNvPicPr>
          <p:nvPr/>
        </p:nvPicPr>
        <p:blipFill>
          <a:blip r:embed="rId3"/>
          <a:stretch>
            <a:fillRect/>
          </a:stretch>
        </p:blipFill>
        <p:spPr>
          <a:xfrm>
            <a:off x="7870785" y="3007499"/>
            <a:ext cx="4179265" cy="2951177"/>
          </a:xfrm>
          <a:prstGeom prst="rect">
            <a:avLst/>
          </a:prstGeom>
        </p:spPr>
      </p:pic>
    </p:spTree>
    <p:extLst>
      <p:ext uri="{BB962C8B-B14F-4D97-AF65-F5344CB8AC3E}">
        <p14:creationId xmlns:p14="http://schemas.microsoft.com/office/powerpoint/2010/main" val="920961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3381725" cy="369332"/>
          </a:xfrm>
          <a:prstGeom prst="rect">
            <a:avLst/>
          </a:prstGeom>
          <a:noFill/>
        </p:spPr>
        <p:txBody>
          <a:bodyPr wrap="square" rtlCol="0">
            <a:spAutoFit/>
          </a:bodyPr>
          <a:lstStyle/>
          <a:p>
            <a:r>
              <a:rPr kumimoji="1" lang="zh-CN" altLang="en-US"/>
              <a:t>基于</a:t>
            </a:r>
            <a:r>
              <a:rPr kumimoji="1" lang="en-US" altLang="zh-CN"/>
              <a:t>zookeeper</a:t>
            </a:r>
            <a:r>
              <a:rPr kumimoji="1" lang="zh-CN" altLang="en-US"/>
              <a:t>实现 </a:t>
            </a:r>
            <a:r>
              <a:rPr kumimoji="1" lang="en-US" altLang="zh-CN"/>
              <a:t>-</a:t>
            </a:r>
            <a:r>
              <a:rPr lang="zh-CN" altLang="en-US">
                <a:latin typeface="SimHei" panose="02010609060101010101" pitchFamily="49" charset="-122"/>
                <a:ea typeface="SimHei" panose="02010609060101010101" pitchFamily="49" charset="-122"/>
              </a:rPr>
              <a:t>获取锁</a:t>
            </a:r>
            <a:endParaRPr lang="en-US" altLang="zh-CN">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6" name="文本框 15">
            <a:extLst>
              <a:ext uri="{FF2B5EF4-FFF2-40B4-BE49-F238E27FC236}">
                <a16:creationId xmlns:a16="http://schemas.microsoft.com/office/drawing/2014/main" id="{BC4DFDF3-777A-A542-9912-0AED299A313A}"/>
              </a:ext>
            </a:extLst>
          </p:cNvPr>
          <p:cNvSpPr txBox="1"/>
          <p:nvPr/>
        </p:nvSpPr>
        <p:spPr>
          <a:xfrm>
            <a:off x="867278" y="1492001"/>
            <a:ext cx="10999519" cy="4031873"/>
          </a:xfrm>
          <a:prstGeom prst="rect">
            <a:avLst/>
          </a:prstGeom>
          <a:noFill/>
        </p:spPr>
        <p:txBody>
          <a:bodyPr wrap="square" rtlCol="0">
            <a:spAutoFit/>
          </a:bodyPr>
          <a:lstStyle/>
          <a:p>
            <a:r>
              <a:rPr lang="en-US" altLang="zh-CN" sz="1600">
                <a:latin typeface="SimHei" panose="02010609060101010101" pitchFamily="49" charset="-122"/>
                <a:ea typeface="SimHei" panose="02010609060101010101" pitchFamily="49" charset="-122"/>
              </a:rPr>
              <a:t>Zookeeper</a:t>
            </a:r>
            <a:r>
              <a:rPr lang="zh-CN" altLang="en-US" sz="1600">
                <a:latin typeface="SimHei" panose="02010609060101010101" pitchFamily="49" charset="-122"/>
                <a:ea typeface="SimHei" panose="02010609060101010101" pitchFamily="49" charset="-122"/>
              </a:rPr>
              <a:t>分布式锁恰恰应用了临时顺序节点。具体如何实现呢？让我们来看一看详细步骤：</a:t>
            </a:r>
            <a:endParaRPr lang="en-US" altLang="zh-CN" sz="1600">
              <a:latin typeface="SimHei" panose="02010609060101010101" pitchFamily="49" charset="-122"/>
              <a:ea typeface="SimHei" panose="02010609060101010101" pitchFamily="49" charset="-122"/>
            </a:endParaRPr>
          </a:p>
          <a:p>
            <a:endParaRPr lang="zh-CN" altLang="en-US" sz="1600">
              <a:latin typeface="SimHei" panose="02010609060101010101" pitchFamily="49" charset="-122"/>
              <a:ea typeface="SimHei" panose="02010609060101010101" pitchFamily="49" charset="-122"/>
            </a:endParaRPr>
          </a:p>
          <a:p>
            <a:pPr marL="342900" indent="-342900">
              <a:buFont typeface="+mj-ea"/>
              <a:buAutoNum type="circleNumDbPlain"/>
            </a:pPr>
            <a:r>
              <a:rPr lang="zh-CN" altLang="en-US" sz="1400">
                <a:solidFill>
                  <a:schemeClr val="tx1">
                    <a:lumMod val="75000"/>
                    <a:lumOff val="25000"/>
                  </a:schemeClr>
                </a:solidFill>
                <a:cs typeface="+mn-ea"/>
              </a:rPr>
              <a:t>首先，在</a:t>
            </a:r>
            <a:r>
              <a:rPr lang="en-US" altLang="zh-CN" sz="1400">
                <a:solidFill>
                  <a:schemeClr val="tx1">
                    <a:lumMod val="75000"/>
                    <a:lumOff val="25000"/>
                  </a:schemeClr>
                </a:solidFill>
                <a:cs typeface="+mn-ea"/>
              </a:rPr>
              <a:t>Zookeeper</a:t>
            </a:r>
            <a:r>
              <a:rPr lang="zh-CN" altLang="en-US" sz="1400">
                <a:solidFill>
                  <a:schemeClr val="tx1">
                    <a:lumMod val="75000"/>
                    <a:lumOff val="25000"/>
                  </a:schemeClr>
                </a:solidFill>
                <a:cs typeface="+mn-ea"/>
              </a:rPr>
              <a:t>当中创建一个持久节点</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。当第一个客户端想要获得锁时，需要在</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这个节点下面创建一个临时顺序节点 </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a:t>
            </a:r>
            <a:endParaRPr lang="en-US" altLang="zh-CN" sz="1400">
              <a:solidFill>
                <a:schemeClr val="tx1">
                  <a:lumMod val="75000"/>
                  <a:lumOff val="25000"/>
                </a:schemeClr>
              </a:solidFill>
              <a:cs typeface="+mn-ea"/>
            </a:endParaRPr>
          </a:p>
          <a:p>
            <a:pPr marL="342900" indent="-342900">
              <a:buFont typeface="+mj-ea"/>
              <a:buAutoNum type="circleNumDbPlain"/>
            </a:pPr>
            <a:r>
              <a:rPr lang="zh-CN" altLang="en-US" sz="1400">
                <a:solidFill>
                  <a:schemeClr val="tx1">
                    <a:lumMod val="75000"/>
                    <a:lumOff val="25000"/>
                  </a:schemeClr>
                </a:solidFill>
                <a:cs typeface="+mn-ea"/>
              </a:rPr>
              <a:t>之后，</a:t>
            </a:r>
            <a:r>
              <a:rPr lang="en-US" altLang="zh-CN" sz="1400">
                <a:solidFill>
                  <a:schemeClr val="tx1">
                    <a:lumMod val="75000"/>
                    <a:lumOff val="25000"/>
                  </a:schemeClr>
                </a:solidFill>
                <a:cs typeface="+mn-ea"/>
              </a:rPr>
              <a:t>Client1</a:t>
            </a:r>
            <a:r>
              <a:rPr lang="zh-CN" altLang="en-US" sz="1400">
                <a:solidFill>
                  <a:schemeClr val="tx1">
                    <a:lumMod val="75000"/>
                    <a:lumOff val="25000"/>
                  </a:schemeClr>
                </a:solidFill>
                <a:cs typeface="+mn-ea"/>
              </a:rPr>
              <a:t>查找</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下面所有的临时顺序节点并排序，判断自己所创建的节点</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是不是顺序最靠前的一个。如果是第一个节点，则成功获得锁。</a:t>
            </a:r>
            <a:endParaRPr lang="en-US" altLang="zh-CN" sz="1400">
              <a:solidFill>
                <a:schemeClr val="tx1">
                  <a:lumMod val="75000"/>
                  <a:lumOff val="25000"/>
                </a:schemeClr>
              </a:solidFill>
              <a:cs typeface="+mn-ea"/>
            </a:endParaRPr>
          </a:p>
          <a:p>
            <a:pPr marL="342900" indent="-342900">
              <a:buFont typeface="+mj-ea"/>
              <a:buAutoNum type="circleNumDbPlain"/>
            </a:pPr>
            <a:r>
              <a:rPr lang="zh-CN" altLang="en-US" sz="1400">
                <a:solidFill>
                  <a:schemeClr val="tx1">
                    <a:lumMod val="75000"/>
                    <a:lumOff val="25000"/>
                  </a:schemeClr>
                </a:solidFill>
                <a:cs typeface="+mn-ea"/>
              </a:rPr>
              <a:t>这时候，如果再有一个客户端 </a:t>
            </a:r>
            <a:r>
              <a:rPr lang="en-US" altLang="zh-CN" sz="1400">
                <a:solidFill>
                  <a:schemeClr val="tx1">
                    <a:lumMod val="75000"/>
                    <a:lumOff val="25000"/>
                  </a:schemeClr>
                </a:solidFill>
                <a:cs typeface="+mn-ea"/>
              </a:rPr>
              <a:t>Client2 </a:t>
            </a:r>
            <a:r>
              <a:rPr lang="zh-CN" altLang="en-US" sz="1400">
                <a:solidFill>
                  <a:schemeClr val="tx1">
                    <a:lumMod val="75000"/>
                    <a:lumOff val="25000"/>
                  </a:schemeClr>
                </a:solidFill>
                <a:cs typeface="+mn-ea"/>
              </a:rPr>
              <a:t>前来获取锁，则在</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下载再创建一个临时顺序节点</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a:t>
            </a:r>
          </a:p>
          <a:p>
            <a:pPr marL="342900" indent="-342900">
              <a:buFont typeface="+mj-ea"/>
              <a:buAutoNum type="circleNumDbPlain"/>
            </a:pP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查找</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下面所有的临时顺序节点并排序，判断自己所创建的节点</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是不是顺序最靠前的一个，结果发现节点</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并不是最小的。</a:t>
            </a:r>
            <a:endParaRPr lang="en-US" altLang="zh-CN" sz="1400">
              <a:solidFill>
                <a:schemeClr val="tx1">
                  <a:lumMod val="75000"/>
                  <a:lumOff val="25000"/>
                </a:schemeClr>
              </a:solidFill>
              <a:cs typeface="+mn-ea"/>
            </a:endParaRPr>
          </a:p>
          <a:p>
            <a:pPr marL="342900" indent="-342900">
              <a:buFont typeface="+mj-ea"/>
              <a:buAutoNum type="circleNumDbPlain"/>
            </a:pPr>
            <a:r>
              <a:rPr lang="zh-CN" altLang="en-US" sz="1400">
                <a:solidFill>
                  <a:schemeClr val="tx1">
                    <a:lumMod val="75000"/>
                    <a:lumOff val="25000"/>
                  </a:schemeClr>
                </a:solidFill>
                <a:cs typeface="+mn-ea"/>
              </a:rPr>
              <a:t>于是，</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向排序仅比它靠前的节点</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注册</a:t>
            </a:r>
            <a:r>
              <a:rPr lang="en-US" altLang="zh-CN" sz="1400">
                <a:solidFill>
                  <a:schemeClr val="tx1">
                    <a:lumMod val="75000"/>
                    <a:lumOff val="25000"/>
                  </a:schemeClr>
                </a:solidFill>
                <a:cs typeface="+mn-ea"/>
              </a:rPr>
              <a:t>Watcher</a:t>
            </a:r>
            <a:r>
              <a:rPr lang="zh-CN" altLang="en-US" sz="1400">
                <a:solidFill>
                  <a:schemeClr val="tx1">
                    <a:lumMod val="75000"/>
                    <a:lumOff val="25000"/>
                  </a:schemeClr>
                </a:solidFill>
                <a:cs typeface="+mn-ea"/>
              </a:rPr>
              <a:t>，用于监听</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节点是否存在。这意味着</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抢锁失败，进入了等待状态。</a:t>
            </a:r>
          </a:p>
          <a:p>
            <a:pPr marL="342900" indent="-342900">
              <a:buFont typeface="+mj-ea"/>
              <a:buAutoNum type="circleNumDbPlain"/>
            </a:pPr>
            <a:r>
              <a:rPr lang="zh-CN" altLang="en-US" sz="1400">
                <a:solidFill>
                  <a:schemeClr val="tx1">
                    <a:lumMod val="75000"/>
                    <a:lumOff val="25000"/>
                  </a:schemeClr>
                </a:solidFill>
                <a:cs typeface="+mn-ea"/>
              </a:rPr>
              <a:t>这时候，如果又有一个客户端</a:t>
            </a: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前来获取锁，则在</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下载再创建一个临时顺序节点</a:t>
            </a:r>
            <a:r>
              <a:rPr lang="en-US" altLang="zh-CN" sz="1400">
                <a:solidFill>
                  <a:schemeClr val="tx1">
                    <a:lumMod val="75000"/>
                    <a:lumOff val="25000"/>
                  </a:schemeClr>
                </a:solidFill>
                <a:cs typeface="+mn-ea"/>
              </a:rPr>
              <a:t>Lock3</a:t>
            </a:r>
            <a:r>
              <a:rPr lang="zh-CN" altLang="en-US" sz="1400">
                <a:solidFill>
                  <a:schemeClr val="tx1">
                    <a:lumMod val="75000"/>
                    <a:lumOff val="25000"/>
                  </a:schemeClr>
                </a:solidFill>
                <a:cs typeface="+mn-ea"/>
              </a:rPr>
              <a:t>。</a:t>
            </a:r>
            <a:br>
              <a:rPr lang="en-US" altLang="zh-CN" sz="1400">
                <a:solidFill>
                  <a:schemeClr val="tx1">
                    <a:lumMod val="75000"/>
                    <a:lumOff val="25000"/>
                  </a:schemeClr>
                </a:solidFill>
                <a:cs typeface="+mn-ea"/>
              </a:rPr>
            </a:b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查找</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下面所有的临时顺序节点并排序，判断自己所创建的节点</a:t>
            </a:r>
            <a:r>
              <a:rPr lang="en-US" altLang="zh-CN" sz="1400">
                <a:solidFill>
                  <a:schemeClr val="tx1">
                    <a:lumMod val="75000"/>
                    <a:lumOff val="25000"/>
                  </a:schemeClr>
                </a:solidFill>
                <a:cs typeface="+mn-ea"/>
              </a:rPr>
              <a:t>Lock3</a:t>
            </a:r>
            <a:r>
              <a:rPr lang="zh-CN" altLang="en-US" sz="1400">
                <a:solidFill>
                  <a:schemeClr val="tx1">
                    <a:lumMod val="75000"/>
                    <a:lumOff val="25000"/>
                  </a:schemeClr>
                </a:solidFill>
                <a:cs typeface="+mn-ea"/>
              </a:rPr>
              <a:t>是不是顺序最靠前的一个，结果同样发现节点</a:t>
            </a:r>
            <a:r>
              <a:rPr lang="en-US" altLang="zh-CN" sz="1400">
                <a:solidFill>
                  <a:schemeClr val="tx1">
                    <a:lumMod val="75000"/>
                    <a:lumOff val="25000"/>
                  </a:schemeClr>
                </a:solidFill>
                <a:cs typeface="+mn-ea"/>
              </a:rPr>
              <a:t>Lock3</a:t>
            </a:r>
            <a:r>
              <a:rPr lang="zh-CN" altLang="en-US" sz="1400">
                <a:solidFill>
                  <a:schemeClr val="tx1">
                    <a:lumMod val="75000"/>
                    <a:lumOff val="25000"/>
                  </a:schemeClr>
                </a:solidFill>
                <a:cs typeface="+mn-ea"/>
              </a:rPr>
              <a:t>并不是最小的。</a:t>
            </a:r>
          </a:p>
          <a:p>
            <a:pPr marL="342900" indent="-342900">
              <a:buFont typeface="+mj-ea"/>
              <a:buAutoNum type="circleNumDbPlain"/>
            </a:pPr>
            <a:r>
              <a:rPr lang="zh-CN" altLang="en-US" sz="1400">
                <a:solidFill>
                  <a:schemeClr val="tx1">
                    <a:lumMod val="75000"/>
                    <a:lumOff val="25000"/>
                  </a:schemeClr>
                </a:solidFill>
                <a:cs typeface="+mn-ea"/>
              </a:rPr>
              <a:t>于是，</a:t>
            </a: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向排序仅比它靠前的节点</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注册</a:t>
            </a:r>
            <a:r>
              <a:rPr lang="en-US" altLang="zh-CN" sz="1400">
                <a:solidFill>
                  <a:schemeClr val="tx1">
                    <a:lumMod val="75000"/>
                    <a:lumOff val="25000"/>
                  </a:schemeClr>
                </a:solidFill>
                <a:cs typeface="+mn-ea"/>
              </a:rPr>
              <a:t>Watcher</a:t>
            </a:r>
            <a:r>
              <a:rPr lang="zh-CN" altLang="en-US" sz="1400">
                <a:solidFill>
                  <a:schemeClr val="tx1">
                    <a:lumMod val="75000"/>
                    <a:lumOff val="25000"/>
                  </a:schemeClr>
                </a:solidFill>
                <a:cs typeface="+mn-ea"/>
              </a:rPr>
              <a:t>，用于监听</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节点是否存在。这意味着</a:t>
            </a: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同样抢锁失败，进入了等待状态</a:t>
            </a:r>
          </a:p>
          <a:p>
            <a:pPr marL="342900" indent="-342900">
              <a:buFont typeface="+mj-ea"/>
              <a:buAutoNum type="circleNumDbPlain"/>
            </a:pPr>
            <a:r>
              <a:rPr lang="zh-CN" altLang="en-US" sz="1400">
                <a:solidFill>
                  <a:schemeClr val="tx1">
                    <a:lumMod val="75000"/>
                    <a:lumOff val="25000"/>
                  </a:schemeClr>
                </a:solidFill>
                <a:cs typeface="+mn-ea"/>
              </a:rPr>
              <a:t>这样一来，</a:t>
            </a:r>
            <a:r>
              <a:rPr lang="en-US" altLang="zh-CN" sz="1400">
                <a:solidFill>
                  <a:schemeClr val="tx1">
                    <a:lumMod val="75000"/>
                    <a:lumOff val="25000"/>
                  </a:schemeClr>
                </a:solidFill>
                <a:cs typeface="+mn-ea"/>
              </a:rPr>
              <a:t>Client1</a:t>
            </a:r>
            <a:r>
              <a:rPr lang="zh-CN" altLang="en-US" sz="1400">
                <a:solidFill>
                  <a:schemeClr val="tx1">
                    <a:lumMod val="75000"/>
                    <a:lumOff val="25000"/>
                  </a:schemeClr>
                </a:solidFill>
                <a:cs typeface="+mn-ea"/>
              </a:rPr>
              <a:t>得到了锁，</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监听了</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监听了</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。这恰恰形成了一个等待队列，很像是</a:t>
            </a:r>
            <a:r>
              <a:rPr lang="en-US" altLang="zh-CN" sz="1400">
                <a:solidFill>
                  <a:schemeClr val="tx1">
                    <a:lumMod val="75000"/>
                    <a:lumOff val="25000"/>
                  </a:schemeClr>
                </a:solidFill>
                <a:cs typeface="+mn-ea"/>
              </a:rPr>
              <a:t>Java</a:t>
            </a:r>
            <a:r>
              <a:rPr lang="zh-CN" altLang="en-US" sz="1400">
                <a:solidFill>
                  <a:schemeClr val="tx1">
                    <a:lumMod val="75000"/>
                    <a:lumOff val="25000"/>
                  </a:schemeClr>
                </a:solidFill>
                <a:cs typeface="+mn-ea"/>
              </a:rPr>
              <a:t>当中</a:t>
            </a:r>
            <a:r>
              <a:rPr lang="en-US" altLang="zh-CN" sz="1400">
                <a:solidFill>
                  <a:schemeClr val="tx1">
                    <a:lumMod val="75000"/>
                    <a:lumOff val="25000"/>
                  </a:schemeClr>
                </a:solidFill>
                <a:cs typeface="+mn-ea"/>
              </a:rPr>
              <a:t>ReentrantLock</a:t>
            </a:r>
            <a:r>
              <a:rPr lang="zh-CN" altLang="en-US" sz="1400">
                <a:solidFill>
                  <a:schemeClr val="tx1">
                    <a:lumMod val="75000"/>
                    <a:lumOff val="25000"/>
                  </a:schemeClr>
                </a:solidFill>
                <a:cs typeface="+mn-ea"/>
              </a:rPr>
              <a:t>所依赖的</a:t>
            </a:r>
            <a:endParaRPr lang="en-US" altLang="zh-CN" sz="1400">
              <a:solidFill>
                <a:schemeClr val="tx1">
                  <a:lumMod val="75000"/>
                  <a:lumOff val="25000"/>
                </a:schemeClr>
              </a:solidFill>
              <a:cs typeface="+mn-ea"/>
            </a:endParaRPr>
          </a:p>
        </p:txBody>
      </p:sp>
    </p:spTree>
    <p:extLst>
      <p:ext uri="{BB962C8B-B14F-4D97-AF65-F5344CB8AC3E}">
        <p14:creationId xmlns:p14="http://schemas.microsoft.com/office/powerpoint/2010/main" val="7793216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3381725" cy="369332"/>
          </a:xfrm>
          <a:prstGeom prst="rect">
            <a:avLst/>
          </a:prstGeom>
          <a:noFill/>
        </p:spPr>
        <p:txBody>
          <a:bodyPr wrap="square" rtlCol="0">
            <a:spAutoFit/>
          </a:bodyPr>
          <a:lstStyle/>
          <a:p>
            <a:r>
              <a:rPr kumimoji="1" lang="zh-CN" altLang="en-US"/>
              <a:t>基于</a:t>
            </a:r>
            <a:r>
              <a:rPr kumimoji="1" lang="en-US" altLang="zh-CN"/>
              <a:t>zookeeper</a:t>
            </a:r>
            <a:r>
              <a:rPr kumimoji="1" lang="zh-CN" altLang="en-US"/>
              <a:t>实现 </a:t>
            </a:r>
            <a:r>
              <a:rPr kumimoji="1" lang="en-US" altLang="zh-CN"/>
              <a:t>-</a:t>
            </a:r>
            <a:r>
              <a:rPr lang="zh-CN" altLang="en-US">
                <a:latin typeface="SimHei" panose="02010609060101010101" pitchFamily="49" charset="-122"/>
                <a:ea typeface="SimHei" panose="02010609060101010101" pitchFamily="49" charset="-122"/>
              </a:rPr>
              <a:t>获取锁</a:t>
            </a:r>
            <a:endParaRPr lang="en-US" altLang="zh-CN">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pic>
        <p:nvPicPr>
          <p:cNvPr id="4" name="图片 3">
            <a:extLst>
              <a:ext uri="{FF2B5EF4-FFF2-40B4-BE49-F238E27FC236}">
                <a16:creationId xmlns:a16="http://schemas.microsoft.com/office/drawing/2014/main" id="{2B7CC118-3508-E240-9DE1-00BF4409BE12}"/>
              </a:ext>
            </a:extLst>
          </p:cNvPr>
          <p:cNvPicPr>
            <a:picLocks noChangeAspect="1"/>
          </p:cNvPicPr>
          <p:nvPr/>
        </p:nvPicPr>
        <p:blipFill>
          <a:blip r:embed="rId3"/>
          <a:stretch>
            <a:fillRect/>
          </a:stretch>
        </p:blipFill>
        <p:spPr>
          <a:xfrm>
            <a:off x="839044" y="1492001"/>
            <a:ext cx="4064000" cy="1663700"/>
          </a:xfrm>
          <a:prstGeom prst="rect">
            <a:avLst/>
          </a:prstGeom>
        </p:spPr>
      </p:pic>
      <p:pic>
        <p:nvPicPr>
          <p:cNvPr id="5" name="图片 4">
            <a:extLst>
              <a:ext uri="{FF2B5EF4-FFF2-40B4-BE49-F238E27FC236}">
                <a16:creationId xmlns:a16="http://schemas.microsoft.com/office/drawing/2014/main" id="{3017BAAA-0DCA-0947-A6CF-EB4E4B58C104}"/>
              </a:ext>
            </a:extLst>
          </p:cNvPr>
          <p:cNvPicPr>
            <a:picLocks noChangeAspect="1"/>
          </p:cNvPicPr>
          <p:nvPr/>
        </p:nvPicPr>
        <p:blipFill>
          <a:blip r:embed="rId4"/>
          <a:stretch>
            <a:fillRect/>
          </a:stretch>
        </p:blipFill>
        <p:spPr>
          <a:xfrm>
            <a:off x="6810878" y="1495458"/>
            <a:ext cx="4064000" cy="1663700"/>
          </a:xfrm>
          <a:prstGeom prst="rect">
            <a:avLst/>
          </a:prstGeom>
        </p:spPr>
      </p:pic>
      <p:pic>
        <p:nvPicPr>
          <p:cNvPr id="7" name="图片 6">
            <a:extLst>
              <a:ext uri="{FF2B5EF4-FFF2-40B4-BE49-F238E27FC236}">
                <a16:creationId xmlns:a16="http://schemas.microsoft.com/office/drawing/2014/main" id="{3D3D4BCC-BA2D-0D43-AFC3-AC846D84DBF8}"/>
              </a:ext>
            </a:extLst>
          </p:cNvPr>
          <p:cNvPicPr>
            <a:picLocks noChangeAspect="1"/>
          </p:cNvPicPr>
          <p:nvPr/>
        </p:nvPicPr>
        <p:blipFill>
          <a:blip r:embed="rId5"/>
          <a:stretch>
            <a:fillRect/>
          </a:stretch>
        </p:blipFill>
        <p:spPr>
          <a:xfrm>
            <a:off x="867278" y="3547130"/>
            <a:ext cx="4064000" cy="1790700"/>
          </a:xfrm>
          <a:prstGeom prst="rect">
            <a:avLst/>
          </a:prstGeom>
        </p:spPr>
      </p:pic>
      <p:pic>
        <p:nvPicPr>
          <p:cNvPr id="12" name="图片 11">
            <a:extLst>
              <a:ext uri="{FF2B5EF4-FFF2-40B4-BE49-F238E27FC236}">
                <a16:creationId xmlns:a16="http://schemas.microsoft.com/office/drawing/2014/main" id="{22B8FA91-D6F6-1543-9014-4571590E66EE}"/>
              </a:ext>
            </a:extLst>
          </p:cNvPr>
          <p:cNvPicPr>
            <a:picLocks noChangeAspect="1"/>
          </p:cNvPicPr>
          <p:nvPr/>
        </p:nvPicPr>
        <p:blipFill>
          <a:blip r:embed="rId6"/>
          <a:stretch>
            <a:fillRect/>
          </a:stretch>
        </p:blipFill>
        <p:spPr>
          <a:xfrm>
            <a:off x="6810878" y="3410618"/>
            <a:ext cx="4064000" cy="1841500"/>
          </a:xfrm>
          <a:prstGeom prst="rect">
            <a:avLst/>
          </a:prstGeom>
        </p:spPr>
      </p:pic>
    </p:spTree>
    <p:extLst>
      <p:ext uri="{BB962C8B-B14F-4D97-AF65-F5344CB8AC3E}">
        <p14:creationId xmlns:p14="http://schemas.microsoft.com/office/powerpoint/2010/main" val="1644090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8" name="椭圆 7">
            <a:extLst>
              <a:ext uri="{FF2B5EF4-FFF2-40B4-BE49-F238E27FC236}">
                <a16:creationId xmlns:a16="http://schemas.microsoft.com/office/drawing/2014/main" id="{D81EC530-166D-4341-A46F-CE70AC29826A}"/>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9" name="文本框 8">
            <a:extLst>
              <a:ext uri="{FF2B5EF4-FFF2-40B4-BE49-F238E27FC236}">
                <a16:creationId xmlns:a16="http://schemas.microsoft.com/office/drawing/2014/main" id="{AE22B6DE-62F9-4C46-B492-62D59046BE5E}"/>
              </a:ext>
            </a:extLst>
          </p:cNvPr>
          <p:cNvSpPr txBox="1"/>
          <p:nvPr/>
        </p:nvSpPr>
        <p:spPr>
          <a:xfrm>
            <a:off x="993505" y="276066"/>
            <a:ext cx="2876493" cy="584775"/>
          </a:xfrm>
          <a:prstGeom prst="rect">
            <a:avLst/>
          </a:prstGeom>
          <a:noFill/>
        </p:spPr>
        <p:txBody>
          <a:bodyPr wrap="none" rtlCol="0">
            <a:spAutoFit/>
          </a:bodyPr>
          <a:lstStyle/>
          <a:p>
            <a:r>
              <a:rPr lang="en-US" altLang="zh-CN" sz="3200" dirty="0">
                <a:solidFill>
                  <a:schemeClr val="tx1">
                    <a:lumMod val="75000"/>
                    <a:lumOff val="25000"/>
                  </a:schemeClr>
                </a:solidFill>
                <a:cs typeface="+mn-ea"/>
                <a:sym typeface="+mn-lt"/>
              </a:rPr>
              <a:t>Redis</a:t>
            </a:r>
            <a:r>
              <a:rPr lang="zh-CN" altLang="en-US" sz="3200" dirty="0">
                <a:solidFill>
                  <a:schemeClr val="tx1">
                    <a:lumMod val="75000"/>
                    <a:lumOff val="25000"/>
                  </a:schemeClr>
                </a:solidFill>
                <a:cs typeface="+mn-ea"/>
                <a:sym typeface="+mn-lt"/>
              </a:rPr>
              <a:t>分布式锁</a:t>
            </a:r>
          </a:p>
        </p:txBody>
      </p:sp>
      <p:sp>
        <p:nvSpPr>
          <p:cNvPr id="10" name="文本框 9">
            <a:extLst>
              <a:ext uri="{FF2B5EF4-FFF2-40B4-BE49-F238E27FC236}">
                <a16:creationId xmlns:a16="http://schemas.microsoft.com/office/drawing/2014/main" id="{71FADBA3-1BBF-A040-AC7C-BF07DA85C329}"/>
              </a:ext>
            </a:extLst>
          </p:cNvPr>
          <p:cNvSpPr txBox="1"/>
          <p:nvPr/>
        </p:nvSpPr>
        <p:spPr>
          <a:xfrm>
            <a:off x="993505" y="1122669"/>
            <a:ext cx="3381725" cy="369332"/>
          </a:xfrm>
          <a:prstGeom prst="rect">
            <a:avLst/>
          </a:prstGeom>
          <a:noFill/>
        </p:spPr>
        <p:txBody>
          <a:bodyPr wrap="square" rtlCol="0">
            <a:spAutoFit/>
          </a:bodyPr>
          <a:lstStyle/>
          <a:p>
            <a:r>
              <a:rPr kumimoji="1" lang="zh-CN" altLang="en-US"/>
              <a:t>基于</a:t>
            </a:r>
            <a:r>
              <a:rPr kumimoji="1" lang="en-US" altLang="zh-CN"/>
              <a:t>zookeeper</a:t>
            </a:r>
            <a:r>
              <a:rPr kumimoji="1" lang="zh-CN" altLang="en-US"/>
              <a:t>实现 </a:t>
            </a:r>
            <a:r>
              <a:rPr kumimoji="1" lang="en-US" altLang="zh-CN"/>
              <a:t>–</a:t>
            </a:r>
            <a:r>
              <a:rPr kumimoji="1" lang="zh-CN" altLang="en-US"/>
              <a:t>释放锁</a:t>
            </a:r>
            <a:endParaRPr lang="en-US" altLang="zh-CN">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5C32C874-25E4-4547-AA47-E2981175300A}"/>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A3860617-A2E5-A549-9AA7-78E242DCFF36}"/>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D545A211-EB28-3C4D-B91D-D5E790363B0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
        <p:nvSpPr>
          <p:cNvPr id="16" name="文本框 15">
            <a:extLst>
              <a:ext uri="{FF2B5EF4-FFF2-40B4-BE49-F238E27FC236}">
                <a16:creationId xmlns:a16="http://schemas.microsoft.com/office/drawing/2014/main" id="{BC4DFDF3-777A-A542-9912-0AED299A313A}"/>
              </a:ext>
            </a:extLst>
          </p:cNvPr>
          <p:cNvSpPr txBox="1"/>
          <p:nvPr/>
        </p:nvSpPr>
        <p:spPr>
          <a:xfrm>
            <a:off x="867278" y="1599510"/>
            <a:ext cx="10999519" cy="1138773"/>
          </a:xfrm>
          <a:prstGeom prst="rect">
            <a:avLst/>
          </a:prstGeom>
          <a:noFill/>
        </p:spPr>
        <p:txBody>
          <a:bodyPr wrap="square" rtlCol="0">
            <a:spAutoFit/>
          </a:bodyPr>
          <a:lstStyle/>
          <a:p>
            <a:r>
              <a:rPr lang="en-US" altLang="zh-CN"/>
              <a:t>1.</a:t>
            </a:r>
            <a:r>
              <a:rPr lang="zh-CN" altLang="en-US"/>
              <a:t>任务完成，客户端显示释放</a:t>
            </a:r>
            <a:endParaRPr lang="en-US" altLang="zh-CN"/>
          </a:p>
          <a:p>
            <a:endParaRPr lang="en-US" altLang="zh-CN"/>
          </a:p>
          <a:p>
            <a:r>
              <a:rPr lang="zh-CN" altLang="en-US" sz="1400">
                <a:solidFill>
                  <a:schemeClr val="tx1">
                    <a:lumMod val="75000"/>
                    <a:lumOff val="25000"/>
                  </a:schemeClr>
                </a:solidFill>
                <a:cs typeface="+mn-ea"/>
              </a:rPr>
              <a:t>当任务完成时，</a:t>
            </a:r>
            <a:r>
              <a:rPr lang="en-US" altLang="zh-CN" sz="1400">
                <a:solidFill>
                  <a:schemeClr val="tx1">
                    <a:lumMod val="75000"/>
                    <a:lumOff val="25000"/>
                  </a:schemeClr>
                </a:solidFill>
                <a:cs typeface="+mn-ea"/>
              </a:rPr>
              <a:t>Client1</a:t>
            </a:r>
            <a:r>
              <a:rPr lang="zh-CN" altLang="en-US" sz="1400">
                <a:solidFill>
                  <a:schemeClr val="tx1">
                    <a:lumMod val="75000"/>
                    <a:lumOff val="25000"/>
                  </a:schemeClr>
                </a:solidFill>
                <a:cs typeface="+mn-ea"/>
              </a:rPr>
              <a:t>会显示调用删除节点</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的指令。</a:t>
            </a:r>
          </a:p>
          <a:p>
            <a:endParaRPr lang="zh-CN" altLang="en-US"/>
          </a:p>
        </p:txBody>
      </p:sp>
      <p:sp>
        <p:nvSpPr>
          <p:cNvPr id="12" name="文本框 11">
            <a:extLst>
              <a:ext uri="{FF2B5EF4-FFF2-40B4-BE49-F238E27FC236}">
                <a16:creationId xmlns:a16="http://schemas.microsoft.com/office/drawing/2014/main" id="{7606DA2D-B3F8-D441-8E7A-61B9B27DCB50}"/>
              </a:ext>
            </a:extLst>
          </p:cNvPr>
          <p:cNvSpPr txBox="1"/>
          <p:nvPr/>
        </p:nvSpPr>
        <p:spPr>
          <a:xfrm>
            <a:off x="867278" y="2692330"/>
            <a:ext cx="10999519" cy="1938992"/>
          </a:xfrm>
          <a:prstGeom prst="rect">
            <a:avLst/>
          </a:prstGeom>
          <a:noFill/>
        </p:spPr>
        <p:txBody>
          <a:bodyPr wrap="square" rtlCol="0">
            <a:spAutoFit/>
          </a:bodyPr>
          <a:lstStyle/>
          <a:p>
            <a:r>
              <a:rPr lang="en-US" altLang="zh-CN"/>
              <a:t>2.</a:t>
            </a:r>
            <a:r>
              <a:rPr lang="zh-CN" altLang="en-US"/>
              <a:t>任务执行过程中，客户端崩溃</a:t>
            </a:r>
            <a:endParaRPr lang="en-US" altLang="zh-CN"/>
          </a:p>
          <a:p>
            <a:endParaRPr lang="zh-CN" altLang="en-US"/>
          </a:p>
          <a:p>
            <a:pPr marL="342900" indent="-342900">
              <a:buFont typeface="+mj-ea"/>
              <a:buAutoNum type="circleNumDbPlain"/>
            </a:pPr>
            <a:r>
              <a:rPr lang="zh-CN" altLang="en-US" sz="1400">
                <a:solidFill>
                  <a:schemeClr val="tx1">
                    <a:lumMod val="75000"/>
                    <a:lumOff val="25000"/>
                  </a:schemeClr>
                </a:solidFill>
                <a:cs typeface="+mn-ea"/>
              </a:rPr>
              <a:t>获得锁的</a:t>
            </a:r>
            <a:r>
              <a:rPr lang="en-US" altLang="zh-CN" sz="1400">
                <a:solidFill>
                  <a:schemeClr val="tx1">
                    <a:lumMod val="75000"/>
                    <a:lumOff val="25000"/>
                  </a:schemeClr>
                </a:solidFill>
                <a:cs typeface="+mn-ea"/>
              </a:rPr>
              <a:t>Client1</a:t>
            </a:r>
            <a:r>
              <a:rPr lang="zh-CN" altLang="en-US" sz="1400">
                <a:solidFill>
                  <a:schemeClr val="tx1">
                    <a:lumMod val="75000"/>
                    <a:lumOff val="25000"/>
                  </a:schemeClr>
                </a:solidFill>
                <a:cs typeface="+mn-ea"/>
              </a:rPr>
              <a:t>在任务执行过程中，如果</a:t>
            </a:r>
            <a:r>
              <a:rPr lang="en-US" altLang="zh-CN" sz="1400">
                <a:solidFill>
                  <a:schemeClr val="tx1">
                    <a:lumMod val="75000"/>
                    <a:lumOff val="25000"/>
                  </a:schemeClr>
                </a:solidFill>
                <a:cs typeface="+mn-ea"/>
              </a:rPr>
              <a:t>Duang</a:t>
            </a:r>
            <a:r>
              <a:rPr lang="zh-CN" altLang="en-US" sz="1400">
                <a:solidFill>
                  <a:schemeClr val="tx1">
                    <a:lumMod val="75000"/>
                    <a:lumOff val="25000"/>
                  </a:schemeClr>
                </a:solidFill>
                <a:cs typeface="+mn-ea"/>
              </a:rPr>
              <a:t>的一声崩溃，则会断开与</a:t>
            </a:r>
            <a:r>
              <a:rPr lang="en-US" altLang="zh-CN" sz="1400">
                <a:solidFill>
                  <a:schemeClr val="tx1">
                    <a:lumMod val="75000"/>
                    <a:lumOff val="25000"/>
                  </a:schemeClr>
                </a:solidFill>
                <a:cs typeface="+mn-ea"/>
              </a:rPr>
              <a:t>Zookeeper</a:t>
            </a:r>
            <a:r>
              <a:rPr lang="zh-CN" altLang="en-US" sz="1400">
                <a:solidFill>
                  <a:schemeClr val="tx1">
                    <a:lumMod val="75000"/>
                    <a:lumOff val="25000"/>
                  </a:schemeClr>
                </a:solidFill>
                <a:cs typeface="+mn-ea"/>
              </a:rPr>
              <a:t>服务端的链接。根据临时节点的特性，相关联的节点</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会随之自动删除。</a:t>
            </a:r>
          </a:p>
          <a:p>
            <a:pPr marL="342900" indent="-342900">
              <a:buFont typeface="+mj-ea"/>
              <a:buAutoNum type="circleNumDbPlain"/>
            </a:pPr>
            <a:r>
              <a:rPr lang="zh-CN" altLang="en-US" sz="1400">
                <a:solidFill>
                  <a:schemeClr val="tx1">
                    <a:lumMod val="75000"/>
                    <a:lumOff val="25000"/>
                  </a:schemeClr>
                </a:solidFill>
                <a:cs typeface="+mn-ea"/>
              </a:rPr>
              <a:t>由于</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一直监听着</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的存在状态，当</a:t>
            </a:r>
            <a:r>
              <a:rPr lang="en-US" altLang="zh-CN" sz="1400">
                <a:solidFill>
                  <a:schemeClr val="tx1">
                    <a:lumMod val="75000"/>
                    <a:lumOff val="25000"/>
                  </a:schemeClr>
                </a:solidFill>
                <a:cs typeface="+mn-ea"/>
              </a:rPr>
              <a:t>Lock1</a:t>
            </a:r>
            <a:r>
              <a:rPr lang="zh-CN" altLang="en-US" sz="1400">
                <a:solidFill>
                  <a:schemeClr val="tx1">
                    <a:lumMod val="75000"/>
                    <a:lumOff val="25000"/>
                  </a:schemeClr>
                </a:solidFill>
                <a:cs typeface="+mn-ea"/>
              </a:rPr>
              <a:t>节点被删除，</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会立刻收到通知。这时候</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会再次查询</a:t>
            </a:r>
            <a:r>
              <a:rPr lang="en-US" altLang="zh-CN" sz="1400">
                <a:solidFill>
                  <a:schemeClr val="tx1">
                    <a:lumMod val="75000"/>
                    <a:lumOff val="25000"/>
                  </a:schemeClr>
                </a:solidFill>
                <a:cs typeface="+mn-ea"/>
              </a:rPr>
              <a:t>ParentLock</a:t>
            </a:r>
            <a:r>
              <a:rPr lang="zh-CN" altLang="en-US" sz="1400">
                <a:solidFill>
                  <a:schemeClr val="tx1">
                    <a:lumMod val="75000"/>
                    <a:lumOff val="25000"/>
                  </a:schemeClr>
                </a:solidFill>
                <a:cs typeface="+mn-ea"/>
              </a:rPr>
              <a:t>下面的所有节点，确认自己创建的节点</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是不是目前最小的节点。如果是最小，则</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顺理成章获得了锁。</a:t>
            </a:r>
          </a:p>
          <a:p>
            <a:pPr marL="342900" indent="-342900">
              <a:buFont typeface="+mj-ea"/>
              <a:buAutoNum type="circleNumDbPlain"/>
            </a:pPr>
            <a:r>
              <a:rPr lang="zh-CN" altLang="en-US" sz="1400">
                <a:solidFill>
                  <a:schemeClr val="tx1">
                    <a:lumMod val="75000"/>
                    <a:lumOff val="25000"/>
                  </a:schemeClr>
                </a:solidFill>
                <a:cs typeface="+mn-ea"/>
              </a:rPr>
              <a:t>同理，如果</a:t>
            </a:r>
            <a:r>
              <a:rPr lang="en-US" altLang="zh-CN" sz="1400">
                <a:solidFill>
                  <a:schemeClr val="tx1">
                    <a:lumMod val="75000"/>
                    <a:lumOff val="25000"/>
                  </a:schemeClr>
                </a:solidFill>
                <a:cs typeface="+mn-ea"/>
              </a:rPr>
              <a:t>Client2</a:t>
            </a:r>
            <a:r>
              <a:rPr lang="zh-CN" altLang="en-US" sz="1400">
                <a:solidFill>
                  <a:schemeClr val="tx1">
                    <a:lumMod val="75000"/>
                    <a:lumOff val="25000"/>
                  </a:schemeClr>
                </a:solidFill>
                <a:cs typeface="+mn-ea"/>
              </a:rPr>
              <a:t>也因为任务完成或者节点崩溃而删除了节点</a:t>
            </a:r>
            <a:r>
              <a:rPr lang="en-US" altLang="zh-CN" sz="1400">
                <a:solidFill>
                  <a:schemeClr val="tx1">
                    <a:lumMod val="75000"/>
                    <a:lumOff val="25000"/>
                  </a:schemeClr>
                </a:solidFill>
                <a:cs typeface="+mn-ea"/>
              </a:rPr>
              <a:t>Lock2</a:t>
            </a:r>
            <a:r>
              <a:rPr lang="zh-CN" altLang="en-US" sz="1400">
                <a:solidFill>
                  <a:schemeClr val="tx1">
                    <a:lumMod val="75000"/>
                    <a:lumOff val="25000"/>
                  </a:schemeClr>
                </a:solidFill>
                <a:cs typeface="+mn-ea"/>
              </a:rPr>
              <a:t>，那么</a:t>
            </a: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就会接到通知。</a:t>
            </a:r>
          </a:p>
          <a:p>
            <a:pPr marL="342900" indent="-342900">
              <a:buFont typeface="+mj-ea"/>
              <a:buAutoNum type="circleNumDbPlain"/>
            </a:pPr>
            <a:r>
              <a:rPr lang="zh-CN" altLang="en-US" sz="1400">
                <a:solidFill>
                  <a:schemeClr val="tx1">
                    <a:lumMod val="75000"/>
                    <a:lumOff val="25000"/>
                  </a:schemeClr>
                </a:solidFill>
                <a:cs typeface="+mn-ea"/>
              </a:rPr>
              <a:t>最终，</a:t>
            </a:r>
            <a:r>
              <a:rPr lang="en-US" altLang="zh-CN" sz="1400">
                <a:solidFill>
                  <a:schemeClr val="tx1">
                    <a:lumMod val="75000"/>
                    <a:lumOff val="25000"/>
                  </a:schemeClr>
                </a:solidFill>
                <a:cs typeface="+mn-ea"/>
              </a:rPr>
              <a:t>Client3</a:t>
            </a:r>
            <a:r>
              <a:rPr lang="zh-CN" altLang="en-US" sz="1400">
                <a:solidFill>
                  <a:schemeClr val="tx1">
                    <a:lumMod val="75000"/>
                    <a:lumOff val="25000"/>
                  </a:schemeClr>
                </a:solidFill>
                <a:cs typeface="+mn-ea"/>
              </a:rPr>
              <a:t>成功得到了锁。</a:t>
            </a:r>
          </a:p>
        </p:txBody>
      </p:sp>
      <p:sp>
        <p:nvSpPr>
          <p:cNvPr id="2" name="文本框 1">
            <a:extLst>
              <a:ext uri="{FF2B5EF4-FFF2-40B4-BE49-F238E27FC236}">
                <a16:creationId xmlns:a16="http://schemas.microsoft.com/office/drawing/2014/main" id="{D4B751BE-9F61-6F40-A6F3-2419022CC8C5}"/>
              </a:ext>
            </a:extLst>
          </p:cNvPr>
          <p:cNvSpPr txBox="1"/>
          <p:nvPr/>
        </p:nvSpPr>
        <p:spPr>
          <a:xfrm>
            <a:off x="942038" y="4962291"/>
            <a:ext cx="10849998" cy="1077218"/>
          </a:xfrm>
          <a:prstGeom prst="rect">
            <a:avLst/>
          </a:prstGeom>
          <a:noFill/>
        </p:spPr>
        <p:txBody>
          <a:bodyPr wrap="square" rtlCol="0">
            <a:spAutoFit/>
          </a:bodyPr>
          <a:lstStyle/>
          <a:p>
            <a:r>
              <a:rPr lang="zh-CN" altLang="en-US"/>
              <a:t>缺点 </a:t>
            </a:r>
            <a:endParaRPr lang="en-US" altLang="zh-CN"/>
          </a:p>
          <a:p>
            <a:r>
              <a:rPr lang="zh-CN" altLang="en-US"/>
              <a:t>  </a:t>
            </a:r>
            <a:endParaRPr lang="en-US" altLang="zh-CN"/>
          </a:p>
          <a:p>
            <a:r>
              <a:rPr lang="zh-CN" altLang="en-US" sz="1400">
                <a:solidFill>
                  <a:schemeClr val="tx1">
                    <a:lumMod val="75000"/>
                    <a:lumOff val="25000"/>
                  </a:schemeClr>
                </a:solidFill>
                <a:cs typeface="+mn-ea"/>
              </a:rPr>
              <a:t>性能上可能并没有缓存服务那么高。因为每次在创建锁和释放锁的过程中，都要动态创建、销毁瞬时节点来实现锁功能。</a:t>
            </a:r>
            <a:r>
              <a:rPr lang="en-US" altLang="zh-CN" sz="1400">
                <a:solidFill>
                  <a:schemeClr val="tx1">
                    <a:lumMod val="75000"/>
                    <a:lumOff val="25000"/>
                  </a:schemeClr>
                </a:solidFill>
                <a:cs typeface="+mn-ea"/>
              </a:rPr>
              <a:t>ZK</a:t>
            </a:r>
            <a:r>
              <a:rPr lang="zh-CN" altLang="en-US" sz="1400">
                <a:solidFill>
                  <a:schemeClr val="tx1">
                    <a:lumMod val="75000"/>
                    <a:lumOff val="25000"/>
                  </a:schemeClr>
                </a:solidFill>
                <a:cs typeface="+mn-ea"/>
              </a:rPr>
              <a:t>中创建和删除节点只能通过</a:t>
            </a:r>
            <a:r>
              <a:rPr lang="en-US" altLang="zh-CN" sz="1400">
                <a:solidFill>
                  <a:schemeClr val="tx1">
                    <a:lumMod val="75000"/>
                    <a:lumOff val="25000"/>
                  </a:schemeClr>
                </a:solidFill>
                <a:cs typeface="+mn-ea"/>
              </a:rPr>
              <a:t>Leader</a:t>
            </a:r>
            <a:r>
              <a:rPr lang="zh-CN" altLang="en-US" sz="1400">
                <a:solidFill>
                  <a:schemeClr val="tx1">
                    <a:lumMod val="75000"/>
                    <a:lumOff val="25000"/>
                  </a:schemeClr>
                </a:solidFill>
                <a:cs typeface="+mn-ea"/>
              </a:rPr>
              <a:t>服务器来执行，然后将数据同不到所有的</a:t>
            </a:r>
            <a:r>
              <a:rPr lang="en-US" altLang="zh-CN" sz="1400">
                <a:solidFill>
                  <a:schemeClr val="tx1">
                    <a:lumMod val="75000"/>
                    <a:lumOff val="25000"/>
                  </a:schemeClr>
                </a:solidFill>
                <a:cs typeface="+mn-ea"/>
              </a:rPr>
              <a:t>Follower</a:t>
            </a:r>
            <a:r>
              <a:rPr lang="zh-CN" altLang="en-US" sz="1400">
                <a:solidFill>
                  <a:schemeClr val="tx1">
                    <a:lumMod val="75000"/>
                    <a:lumOff val="25000"/>
                  </a:schemeClr>
                </a:solidFill>
                <a:cs typeface="+mn-ea"/>
              </a:rPr>
              <a:t>机器上。</a:t>
            </a:r>
          </a:p>
        </p:txBody>
      </p:sp>
    </p:spTree>
    <p:extLst>
      <p:ext uri="{BB962C8B-B14F-4D97-AF65-F5344CB8AC3E}">
        <p14:creationId xmlns:p14="http://schemas.microsoft.com/office/powerpoint/2010/main" val="2611025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61B377-3C1B-4361-8329-7DF423D25184}"/>
              </a:ext>
            </a:extLst>
          </p:cNvPr>
          <p:cNvSpPr>
            <a:spLocks noGrp="1"/>
          </p:cNvSpPr>
          <p:nvPr>
            <p:ph idx="1"/>
          </p:nvPr>
        </p:nvSpPr>
        <p:spPr/>
        <p:txBody>
          <a:bodyPr>
            <a:normAutofit/>
          </a:bodyPr>
          <a:lstStyle/>
          <a:p>
            <a:r>
              <a:rPr lang="zh-CN" altLang="en-US" sz="7200" b="1" dirty="0"/>
              <a:t>感谢聆听</a:t>
            </a:r>
            <a:endParaRPr lang="en-US" altLang="zh-CN" sz="7200" b="1" dirty="0"/>
          </a:p>
          <a:p>
            <a:endParaRPr lang="en-US" altLang="zh-CN" sz="3600" b="1" dirty="0"/>
          </a:p>
          <a:p>
            <a:r>
              <a:rPr lang="zh-CN" altLang="en-US" sz="3600" b="1" dirty="0"/>
              <a:t>刘新</a:t>
            </a:r>
          </a:p>
        </p:txBody>
      </p:sp>
    </p:spTree>
    <p:extLst>
      <p:ext uri="{BB962C8B-B14F-4D97-AF65-F5344CB8AC3E}">
        <p14:creationId xmlns:p14="http://schemas.microsoft.com/office/powerpoint/2010/main" val="2173130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63592" y="907112"/>
            <a:ext cx="11011092" cy="1023742"/>
          </a:xfrm>
          <a:prstGeom prst="rect">
            <a:avLst/>
          </a:prstGeom>
          <a:noFill/>
        </p:spPr>
        <p:txBody>
          <a:bodyPr wrap="square" rtlCol="0">
            <a:spAutoFit/>
          </a:bodyPr>
          <a:lstStyle/>
          <a:p>
            <a:pPr>
              <a:lnSpc>
                <a:spcPct val="150000"/>
              </a:lnSpc>
            </a:pPr>
            <a:r>
              <a:rPr lang="en-US" altLang="zh-CN" sz="1400">
                <a:solidFill>
                  <a:schemeClr val="tx1">
                    <a:lumMod val="75000"/>
                    <a:lumOff val="25000"/>
                  </a:schemeClr>
                </a:solidFill>
                <a:cs typeface="+mn-ea"/>
              </a:rPr>
              <a:t>api</a:t>
            </a:r>
            <a:r>
              <a:rPr lang="zh-CN" altLang="en-US" sz="1400">
                <a:solidFill>
                  <a:schemeClr val="tx1">
                    <a:lumMod val="75000"/>
                    <a:lumOff val="25000"/>
                  </a:schemeClr>
                </a:solidFill>
                <a:cs typeface="+mn-ea"/>
              </a:rPr>
              <a:t>库中 </a:t>
            </a:r>
            <a:r>
              <a:rPr lang="en-US" altLang="zh-CN" sz="1400">
                <a:solidFill>
                  <a:schemeClr val="tx1">
                    <a:lumMod val="75000"/>
                    <a:lumOff val="25000"/>
                  </a:schemeClr>
                </a:solidFill>
                <a:cs typeface="+mn-ea"/>
              </a:rPr>
              <a:t>product_schoolcourse</a:t>
            </a:r>
            <a:r>
              <a:rPr lang="zh-CN" altLang="en-US" sz="1400">
                <a:solidFill>
                  <a:schemeClr val="tx1">
                    <a:lumMod val="75000"/>
                    <a:lumOff val="25000"/>
                  </a:schemeClr>
                </a:solidFill>
                <a:cs typeface="+mn-ea"/>
              </a:rPr>
              <a:t>和</a:t>
            </a:r>
            <a:r>
              <a:rPr lang="en-US" altLang="zh-CN" sz="1400">
                <a:solidFill>
                  <a:schemeClr val="tx1">
                    <a:lumMod val="75000"/>
                    <a:lumOff val="25000"/>
                  </a:schemeClr>
                </a:solidFill>
                <a:cs typeface="+mn-ea"/>
              </a:rPr>
              <a:t>product_course_system_level</a:t>
            </a:r>
            <a:r>
              <a:rPr lang="zh-CN" altLang="en-US" sz="1400">
                <a:solidFill>
                  <a:schemeClr val="tx1">
                    <a:lumMod val="75000"/>
                    <a:lumOff val="25000"/>
                  </a:schemeClr>
                </a:solidFill>
                <a:cs typeface="+mn-ea"/>
              </a:rPr>
              <a:t>，</a:t>
            </a:r>
            <a:r>
              <a:rPr lang="en-US" altLang="zh-CN" sz="1400">
                <a:solidFill>
                  <a:schemeClr val="tx1">
                    <a:lumMod val="75000"/>
                    <a:lumOff val="25000"/>
                  </a:schemeClr>
                </a:solidFill>
                <a:cs typeface="+mn-ea"/>
              </a:rPr>
              <a:t>product_school_group_property</a:t>
            </a:r>
            <a:r>
              <a:rPr lang="zh-CN" altLang="en-US" sz="1400">
                <a:solidFill>
                  <a:schemeClr val="tx1">
                    <a:lumMod val="75000"/>
                    <a:lumOff val="25000"/>
                  </a:schemeClr>
                </a:solidFill>
                <a:cs typeface="+mn-ea"/>
              </a:rPr>
              <a:t>表经常有重复数据和死锁异常错误出现，导致学校课程产品数据在课程产品库和设班排课库中数据不一致。每次碰到异常数据都是人工处理，重新同步学校课程产品数据或者发版</a:t>
            </a:r>
            <a:r>
              <a:rPr lang="en-US" altLang="zh-CN" sz="1400">
                <a:solidFill>
                  <a:schemeClr val="tx1">
                    <a:lumMod val="75000"/>
                    <a:lumOff val="25000"/>
                  </a:schemeClr>
                </a:solidFill>
                <a:cs typeface="+mn-ea"/>
              </a:rPr>
              <a:t>sql</a:t>
            </a:r>
            <a:r>
              <a:rPr lang="zh-CN" altLang="en-US" sz="1400">
                <a:solidFill>
                  <a:schemeClr val="tx1">
                    <a:lumMod val="75000"/>
                    <a:lumOff val="25000"/>
                  </a:schemeClr>
                </a:solidFill>
                <a:cs typeface="+mn-ea"/>
              </a:rPr>
              <a:t>处理异常数据。随着处理的次数增多，并且有别的系统也受到影响，所以这个问题必须解决掉</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避免过多的重复工作。</a:t>
            </a:r>
            <a:endParaRPr lang="en-US" altLang="zh-CN" sz="1400">
              <a:solidFill>
                <a:schemeClr val="tx1">
                  <a:lumMod val="75000"/>
                  <a:lumOff val="25000"/>
                </a:schemeClr>
              </a:solidFill>
              <a:cs typeface="+mn-ea"/>
            </a:endParaRPr>
          </a:p>
        </p:txBody>
      </p:sp>
      <p:sp>
        <p:nvSpPr>
          <p:cNvPr id="12" name="矩形 11">
            <a:extLst>
              <a:ext uri="{FF2B5EF4-FFF2-40B4-BE49-F238E27FC236}">
                <a16:creationId xmlns:a16="http://schemas.microsoft.com/office/drawing/2014/main" id="{A8A71DD4-C375-444D-9BA6-196D7418FEF8}"/>
              </a:ext>
            </a:extLst>
          </p:cNvPr>
          <p:cNvSpPr/>
          <p:nvPr/>
        </p:nvSpPr>
        <p:spPr>
          <a:xfrm>
            <a:off x="10228712" y="5155154"/>
            <a:ext cx="1025972" cy="584775"/>
          </a:xfrm>
          <a:prstGeom prst="rect">
            <a:avLst/>
          </a:prstGeom>
        </p:spPr>
        <p:txBody>
          <a:bodyPr wrap="square">
            <a:spAutoFit/>
          </a:bodyPr>
          <a:lstStyle/>
          <a:p>
            <a:endParaRPr lang="en-US" altLang="zh-CN" sz="3200"/>
          </a:p>
        </p:txBody>
      </p:sp>
      <p:sp>
        <p:nvSpPr>
          <p:cNvPr id="18" name="椭圆 17">
            <a:extLst>
              <a:ext uri="{FF2B5EF4-FFF2-40B4-BE49-F238E27FC236}">
                <a16:creationId xmlns:a16="http://schemas.microsoft.com/office/drawing/2014/main" id="{6D09EC12-5157-A547-A0CF-E15E5799E752}"/>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68613361-C13B-1742-9BC6-FFA009EA327F}"/>
              </a:ext>
            </a:extLst>
          </p:cNvPr>
          <p:cNvSpPr txBox="1"/>
          <p:nvPr/>
        </p:nvSpPr>
        <p:spPr>
          <a:xfrm>
            <a:off x="993505" y="276066"/>
            <a:ext cx="1005403"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问题</a:t>
            </a:r>
          </a:p>
        </p:txBody>
      </p:sp>
      <p:grpSp>
        <p:nvGrpSpPr>
          <p:cNvPr id="20" name="组合 19">
            <a:extLst>
              <a:ext uri="{FF2B5EF4-FFF2-40B4-BE49-F238E27FC236}">
                <a16:creationId xmlns:a16="http://schemas.microsoft.com/office/drawing/2014/main" id="{C5269AE5-3C01-8E4A-9D75-DD3268CD1A0C}"/>
              </a:ext>
            </a:extLst>
          </p:cNvPr>
          <p:cNvGrpSpPr/>
          <p:nvPr/>
        </p:nvGrpSpPr>
        <p:grpSpPr>
          <a:xfrm>
            <a:off x="1394784" y="2107606"/>
            <a:ext cx="4039804" cy="4039804"/>
            <a:chOff x="1269667" y="1823914"/>
            <a:chExt cx="4093043" cy="4093043"/>
          </a:xfrm>
        </p:grpSpPr>
        <p:sp>
          <p:nvSpPr>
            <p:cNvPr id="21" name="椭圆 20">
              <a:extLst>
                <a:ext uri="{FF2B5EF4-FFF2-40B4-BE49-F238E27FC236}">
                  <a16:creationId xmlns:a16="http://schemas.microsoft.com/office/drawing/2014/main" id="{0EE62F0E-A5D7-8F4E-A662-7F1B938AEC30}"/>
                </a:ext>
              </a:extLst>
            </p:cNvPr>
            <p:cNvSpPr/>
            <p:nvPr/>
          </p:nvSpPr>
          <p:spPr>
            <a:xfrm>
              <a:off x="1269667" y="1823914"/>
              <a:ext cx="4093043" cy="4093043"/>
            </a:xfrm>
            <a:prstGeom prst="ellipse">
              <a:avLst/>
            </a:prstGeom>
            <a:blipFill dpi="0" rotWithShape="1">
              <a:blip r:embed="rId3" cstate="screen">
                <a:extLst>
                  <a:ext uri="{28A0092B-C50C-407E-A947-70E740481C1C}">
                    <a14:useLocalDpi xmlns:a14="http://schemas.microsoft.com/office/drawing/2010/main"/>
                  </a:ext>
                </a:extLst>
              </a:blip>
              <a:srcRect/>
              <a:stretch>
                <a:fillRect/>
              </a:stretch>
            </a:blip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a:extLst>
                <a:ext uri="{FF2B5EF4-FFF2-40B4-BE49-F238E27FC236}">
                  <a16:creationId xmlns:a16="http://schemas.microsoft.com/office/drawing/2014/main" id="{F06674C6-1518-104C-B549-E9B27A861AA9}"/>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Freeform 45">
            <a:extLst>
              <a:ext uri="{FF2B5EF4-FFF2-40B4-BE49-F238E27FC236}">
                <a16:creationId xmlns:a16="http://schemas.microsoft.com/office/drawing/2014/main" id="{554AB42C-8BC8-A541-AAA9-2BBF126E3A56}"/>
              </a:ext>
            </a:extLst>
          </p:cNvPr>
          <p:cNvSpPr>
            <a:spLocks noEditPoints="1"/>
          </p:cNvSpPr>
          <p:nvPr/>
        </p:nvSpPr>
        <p:spPr bwMode="auto">
          <a:xfrm>
            <a:off x="6425425" y="2485744"/>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4" name="Freeform 45">
            <a:extLst>
              <a:ext uri="{FF2B5EF4-FFF2-40B4-BE49-F238E27FC236}">
                <a16:creationId xmlns:a16="http://schemas.microsoft.com/office/drawing/2014/main" id="{00D67AB2-2F89-CA46-9AC9-CBC52B3E5E47}"/>
              </a:ext>
            </a:extLst>
          </p:cNvPr>
          <p:cNvSpPr>
            <a:spLocks noEditPoints="1"/>
          </p:cNvSpPr>
          <p:nvPr/>
        </p:nvSpPr>
        <p:spPr bwMode="auto">
          <a:xfrm>
            <a:off x="6425425" y="3569523"/>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5" name="Freeform 45">
            <a:extLst>
              <a:ext uri="{FF2B5EF4-FFF2-40B4-BE49-F238E27FC236}">
                <a16:creationId xmlns:a16="http://schemas.microsoft.com/office/drawing/2014/main" id="{550B2156-2B2F-954A-9B9C-B7ECB004A09B}"/>
              </a:ext>
            </a:extLst>
          </p:cNvPr>
          <p:cNvSpPr>
            <a:spLocks noEditPoints="1"/>
          </p:cNvSpPr>
          <p:nvPr/>
        </p:nvSpPr>
        <p:spPr bwMode="auto">
          <a:xfrm>
            <a:off x="6425425" y="465330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6" name="文本框 25">
            <a:extLst>
              <a:ext uri="{FF2B5EF4-FFF2-40B4-BE49-F238E27FC236}">
                <a16:creationId xmlns:a16="http://schemas.microsoft.com/office/drawing/2014/main" id="{549AE5C7-1852-F347-88C4-E2A9D962C8B1}"/>
              </a:ext>
            </a:extLst>
          </p:cNvPr>
          <p:cNvSpPr txBox="1"/>
          <p:nvPr/>
        </p:nvSpPr>
        <p:spPr>
          <a:xfrm>
            <a:off x="7096349" y="2767543"/>
            <a:ext cx="3755419" cy="3077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1400" dirty="0">
                <a:solidFill>
                  <a:schemeClr val="tx1">
                    <a:lumMod val="75000"/>
                    <a:lumOff val="25000"/>
                  </a:schemeClr>
                </a:solidFill>
                <a:cs typeface="+mn-ea"/>
                <a:sym typeface="+mn-lt"/>
              </a:rPr>
              <a:t>数据库死锁</a:t>
            </a:r>
            <a:endParaRPr lang="en-US" sz="1400" dirty="0">
              <a:solidFill>
                <a:schemeClr val="tx1">
                  <a:lumMod val="75000"/>
                  <a:lumOff val="25000"/>
                </a:schemeClr>
              </a:solidFill>
              <a:cs typeface="+mn-ea"/>
              <a:sym typeface="+mn-lt"/>
            </a:endParaRPr>
          </a:p>
        </p:txBody>
      </p:sp>
      <p:sp>
        <p:nvSpPr>
          <p:cNvPr id="27" name="文本框 26">
            <a:extLst>
              <a:ext uri="{FF2B5EF4-FFF2-40B4-BE49-F238E27FC236}">
                <a16:creationId xmlns:a16="http://schemas.microsoft.com/office/drawing/2014/main" id="{E80F0337-A645-5F4D-B2A0-79FE44A50E88}"/>
              </a:ext>
            </a:extLst>
          </p:cNvPr>
          <p:cNvSpPr txBox="1"/>
          <p:nvPr/>
        </p:nvSpPr>
        <p:spPr>
          <a:xfrm>
            <a:off x="7063965" y="2350348"/>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阶段一</a:t>
            </a:r>
          </a:p>
        </p:txBody>
      </p:sp>
      <p:sp>
        <p:nvSpPr>
          <p:cNvPr id="28" name="文本框 27">
            <a:extLst>
              <a:ext uri="{FF2B5EF4-FFF2-40B4-BE49-F238E27FC236}">
                <a16:creationId xmlns:a16="http://schemas.microsoft.com/office/drawing/2014/main" id="{EB0B6D35-B010-244C-904E-A79DFEB33495}"/>
              </a:ext>
            </a:extLst>
          </p:cNvPr>
          <p:cNvSpPr txBox="1"/>
          <p:nvPr/>
        </p:nvSpPr>
        <p:spPr>
          <a:xfrm>
            <a:off x="7096349" y="3850509"/>
            <a:ext cx="3755419" cy="3077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kumimoji="1" lang="zh-CN" altLang="en-US" sz="1400"/>
              <a:t> </a:t>
            </a:r>
            <a:r>
              <a:rPr kumimoji="1" lang="en-US" altLang="zh-CN" sz="1400"/>
              <a:t>MQ</a:t>
            </a:r>
            <a:r>
              <a:rPr kumimoji="1" lang="zh-CN" altLang="en-US" sz="1400"/>
              <a:t>多次生产消息</a:t>
            </a:r>
          </a:p>
        </p:txBody>
      </p:sp>
      <p:sp>
        <p:nvSpPr>
          <p:cNvPr id="29" name="文本框 28">
            <a:extLst>
              <a:ext uri="{FF2B5EF4-FFF2-40B4-BE49-F238E27FC236}">
                <a16:creationId xmlns:a16="http://schemas.microsoft.com/office/drawing/2014/main" id="{35F45896-D468-BC47-90A4-26DA65EB45A4}"/>
              </a:ext>
            </a:extLst>
          </p:cNvPr>
          <p:cNvSpPr txBox="1"/>
          <p:nvPr/>
        </p:nvSpPr>
        <p:spPr>
          <a:xfrm>
            <a:off x="7063965" y="3433314"/>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阶段二</a:t>
            </a:r>
          </a:p>
        </p:txBody>
      </p:sp>
      <p:sp>
        <p:nvSpPr>
          <p:cNvPr id="30" name="文本框 29">
            <a:extLst>
              <a:ext uri="{FF2B5EF4-FFF2-40B4-BE49-F238E27FC236}">
                <a16:creationId xmlns:a16="http://schemas.microsoft.com/office/drawing/2014/main" id="{1EF5EB5E-BC51-5C4F-8DAB-D7CB5DE9D485}"/>
              </a:ext>
            </a:extLst>
          </p:cNvPr>
          <p:cNvSpPr txBox="1"/>
          <p:nvPr/>
        </p:nvSpPr>
        <p:spPr>
          <a:xfrm>
            <a:off x="7128733" y="4982393"/>
            <a:ext cx="3755419" cy="307777"/>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kumimoji="1" lang="zh-CN" altLang="en-US" sz="1400"/>
              <a:t> </a:t>
            </a:r>
            <a:r>
              <a:rPr kumimoji="1" lang="en-US" altLang="zh-CN" sz="1400"/>
              <a:t>MQ</a:t>
            </a:r>
            <a:r>
              <a:rPr kumimoji="1" lang="zh-CN" altLang="en-US" sz="1400"/>
              <a:t>重复消费消息</a:t>
            </a:r>
          </a:p>
        </p:txBody>
      </p:sp>
      <p:sp>
        <p:nvSpPr>
          <p:cNvPr id="31" name="文本框 30">
            <a:extLst>
              <a:ext uri="{FF2B5EF4-FFF2-40B4-BE49-F238E27FC236}">
                <a16:creationId xmlns:a16="http://schemas.microsoft.com/office/drawing/2014/main" id="{0D1DA609-808E-C542-869D-397ECEF6300F}"/>
              </a:ext>
            </a:extLst>
          </p:cNvPr>
          <p:cNvSpPr txBox="1"/>
          <p:nvPr/>
        </p:nvSpPr>
        <p:spPr>
          <a:xfrm>
            <a:off x="7096349" y="4565198"/>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阶段三</a:t>
            </a:r>
          </a:p>
        </p:txBody>
      </p:sp>
      <p:sp>
        <p:nvSpPr>
          <p:cNvPr id="32" name="文本框 31">
            <a:extLst>
              <a:ext uri="{FF2B5EF4-FFF2-40B4-BE49-F238E27FC236}">
                <a16:creationId xmlns:a16="http://schemas.microsoft.com/office/drawing/2014/main" id="{5ACBE27B-2C06-1443-86A1-C53BD6172955}"/>
              </a:ext>
            </a:extLst>
          </p:cNvPr>
          <p:cNvSpPr txBox="1"/>
          <p:nvPr/>
        </p:nvSpPr>
        <p:spPr>
          <a:xfrm>
            <a:off x="2101662" y="3522095"/>
            <a:ext cx="1314533" cy="1077218"/>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3200" dirty="0">
                <a:solidFill>
                  <a:schemeClr val="tx1">
                    <a:lumMod val="75000"/>
                    <a:lumOff val="25000"/>
                  </a:schemeClr>
                </a:solidFill>
                <a:cs typeface="+mn-ea"/>
                <a:sym typeface="+mn-lt"/>
              </a:rPr>
              <a:t>解决步骤</a:t>
            </a:r>
          </a:p>
        </p:txBody>
      </p:sp>
    </p:spTree>
    <p:extLst>
      <p:ext uri="{BB962C8B-B14F-4D97-AF65-F5344CB8AC3E}">
        <p14:creationId xmlns:p14="http://schemas.microsoft.com/office/powerpoint/2010/main" val="73966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2A3B85DA-21F2-4547-8B57-6426AEC98603}"/>
              </a:ext>
            </a:extLst>
          </p:cNvPr>
          <p:cNvSpPr/>
          <p:nvPr/>
        </p:nvSpPr>
        <p:spPr>
          <a:xfrm>
            <a:off x="9821300" y="3624585"/>
            <a:ext cx="558015" cy="558015"/>
          </a:xfrm>
          <a:prstGeom prst="ellipse">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组合 7">
            <a:extLst>
              <a:ext uri="{FF2B5EF4-FFF2-40B4-BE49-F238E27FC236}">
                <a16:creationId xmlns:a16="http://schemas.microsoft.com/office/drawing/2014/main" id="{CF718CB4-7796-1C42-88E1-D6CE3A2E3C41}"/>
              </a:ext>
            </a:extLst>
          </p:cNvPr>
          <p:cNvGrpSpPr/>
          <p:nvPr/>
        </p:nvGrpSpPr>
        <p:grpSpPr>
          <a:xfrm>
            <a:off x="1882813" y="2027836"/>
            <a:ext cx="3272128" cy="3272128"/>
            <a:chOff x="1269667" y="1823914"/>
            <a:chExt cx="4093043" cy="4093043"/>
          </a:xfrm>
        </p:grpSpPr>
        <p:sp>
          <p:nvSpPr>
            <p:cNvPr id="9" name="椭圆 8">
              <a:extLst>
                <a:ext uri="{FF2B5EF4-FFF2-40B4-BE49-F238E27FC236}">
                  <a16:creationId xmlns:a16="http://schemas.microsoft.com/office/drawing/2014/main" id="{E31CDF1A-4CC0-A446-B69A-7F70D52E2A8E}"/>
                </a:ext>
              </a:extLst>
            </p:cNvPr>
            <p:cNvSpPr/>
            <p:nvPr/>
          </p:nvSpPr>
          <p:spPr>
            <a:xfrm>
              <a:off x="1530950" y="2759518"/>
              <a:ext cx="2221834" cy="2221834"/>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a:extLst>
                <a:ext uri="{FF2B5EF4-FFF2-40B4-BE49-F238E27FC236}">
                  <a16:creationId xmlns:a16="http://schemas.microsoft.com/office/drawing/2014/main" id="{746A699C-057D-174C-B2F2-6B7713A8D018}"/>
                </a:ext>
              </a:extLst>
            </p:cNvPr>
            <p:cNvSpPr/>
            <p:nvPr/>
          </p:nvSpPr>
          <p:spPr>
            <a:xfrm>
              <a:off x="1269667" y="1823914"/>
              <a:ext cx="4093043" cy="409304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a:extLst>
              <a:ext uri="{FF2B5EF4-FFF2-40B4-BE49-F238E27FC236}">
                <a16:creationId xmlns:a16="http://schemas.microsoft.com/office/drawing/2014/main" id="{64201E78-8BC5-6A49-8301-5C8ABDCC3073}"/>
              </a:ext>
            </a:extLst>
          </p:cNvPr>
          <p:cNvSpPr/>
          <p:nvPr/>
        </p:nvSpPr>
        <p:spPr>
          <a:xfrm>
            <a:off x="4646531" y="2959188"/>
            <a:ext cx="4093044" cy="1223412"/>
          </a:xfrm>
          <a:prstGeom prst="rect">
            <a:avLst/>
          </a:prstGeom>
        </p:spPr>
        <p:txBody>
          <a:bodyPr wrap="square" lIns="68580" tIns="34290" rIns="68580" bIns="34290">
            <a:spAutoFit/>
          </a:bodyPr>
          <a:lstStyle/>
          <a:p>
            <a:pPr>
              <a:defRPr/>
            </a:pPr>
            <a:r>
              <a:rPr lang="zh-CN" altLang="en-US" sz="7500" b="1" spc="225" dirty="0">
                <a:solidFill>
                  <a:srgbClr val="292929"/>
                </a:solidFill>
                <a:cs typeface="+mn-ea"/>
                <a:sym typeface="+mn-lt"/>
              </a:rPr>
              <a:t>分析</a:t>
            </a:r>
            <a:endParaRPr sz="7500" b="1" spc="225" dirty="0">
              <a:solidFill>
                <a:srgbClr val="292929"/>
              </a:solidFill>
              <a:cs typeface="+mn-ea"/>
              <a:sym typeface="+mn-lt"/>
            </a:endParaRPr>
          </a:p>
        </p:txBody>
      </p:sp>
      <p:sp>
        <p:nvSpPr>
          <p:cNvPr id="12" name="文本框 11">
            <a:extLst>
              <a:ext uri="{FF2B5EF4-FFF2-40B4-BE49-F238E27FC236}">
                <a16:creationId xmlns:a16="http://schemas.microsoft.com/office/drawing/2014/main" id="{5D566964-F092-AA4B-B472-22C76235B151}"/>
              </a:ext>
            </a:extLst>
          </p:cNvPr>
          <p:cNvSpPr txBox="1"/>
          <p:nvPr/>
        </p:nvSpPr>
        <p:spPr>
          <a:xfrm>
            <a:off x="2037201" y="2959188"/>
            <a:ext cx="1830706" cy="1323439"/>
          </a:xfrm>
          <a:prstGeom prst="rect">
            <a:avLst/>
          </a:prstGeom>
          <a:noFill/>
        </p:spPr>
        <p:txBody>
          <a:bodyPr wrap="square" rtlCol="0">
            <a:spAutoFit/>
          </a:bodyPr>
          <a:lstStyle/>
          <a:p>
            <a:pPr algn="ctr"/>
            <a:r>
              <a:rPr lang="en-US" altLang="zh-CN" sz="8000" dirty="0">
                <a:solidFill>
                  <a:schemeClr val="tx1">
                    <a:lumMod val="75000"/>
                    <a:lumOff val="25000"/>
                  </a:schemeClr>
                </a:solidFill>
                <a:cs typeface="+mn-ea"/>
                <a:sym typeface="+mn-lt"/>
              </a:rPr>
              <a:t>02</a:t>
            </a:r>
          </a:p>
        </p:txBody>
      </p:sp>
    </p:spTree>
    <p:extLst>
      <p:ext uri="{BB962C8B-B14F-4D97-AF65-F5344CB8AC3E}">
        <p14:creationId xmlns:p14="http://schemas.microsoft.com/office/powerpoint/2010/main" val="2078072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D65203D3-A337-C74F-80A3-2B11A8BDC7D8}"/>
              </a:ext>
            </a:extLst>
          </p:cNvPr>
          <p:cNvPicPr>
            <a:picLocks noChangeAspect="1"/>
          </p:cNvPicPr>
          <p:nvPr/>
        </p:nvPicPr>
        <p:blipFill>
          <a:blip r:embed="rId3"/>
          <a:stretch>
            <a:fillRect/>
          </a:stretch>
        </p:blipFill>
        <p:spPr>
          <a:xfrm>
            <a:off x="785694" y="2862528"/>
            <a:ext cx="11274866" cy="1582999"/>
          </a:xfrm>
          <a:prstGeom prst="rect">
            <a:avLst/>
          </a:prstGeom>
        </p:spPr>
      </p:pic>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2" name="文本框 11">
            <a:extLst>
              <a:ext uri="{FF2B5EF4-FFF2-40B4-BE49-F238E27FC236}">
                <a16:creationId xmlns:a16="http://schemas.microsoft.com/office/drawing/2014/main" id="{CF5F1E12-6757-3848-9E4A-C1DCC5A6EE81}"/>
              </a:ext>
            </a:extLst>
          </p:cNvPr>
          <p:cNvSpPr txBox="1"/>
          <p:nvPr/>
        </p:nvSpPr>
        <p:spPr>
          <a:xfrm>
            <a:off x="993505" y="1122669"/>
            <a:ext cx="2169184" cy="369332"/>
          </a:xfrm>
          <a:prstGeom prst="rect">
            <a:avLst/>
          </a:prstGeom>
          <a:noFill/>
        </p:spPr>
        <p:txBody>
          <a:bodyPr wrap="none" rtlCol="0">
            <a:spAutoFit/>
          </a:bodyPr>
          <a:lstStyle/>
          <a:p>
            <a:r>
              <a:rPr kumimoji="1" lang="zh-CN" altLang="en-US"/>
              <a:t>阶段一  数据库死锁</a:t>
            </a:r>
          </a:p>
        </p:txBody>
      </p:sp>
      <p:sp>
        <p:nvSpPr>
          <p:cNvPr id="13" name="文本框 12">
            <a:extLst>
              <a:ext uri="{FF2B5EF4-FFF2-40B4-BE49-F238E27FC236}">
                <a16:creationId xmlns:a16="http://schemas.microsoft.com/office/drawing/2014/main" id="{147627AD-3459-3A48-901E-F2670A2FC98C}"/>
              </a:ext>
            </a:extLst>
          </p:cNvPr>
          <p:cNvSpPr txBox="1"/>
          <p:nvPr/>
        </p:nvSpPr>
        <p:spPr>
          <a:xfrm>
            <a:off x="748786" y="1862084"/>
            <a:ext cx="11311774" cy="700576"/>
          </a:xfrm>
          <a:prstGeom prst="rect">
            <a:avLst/>
          </a:prstGeom>
          <a:noFill/>
        </p:spPr>
        <p:txBody>
          <a:bodyPr wrap="square" rtlCol="0">
            <a:spAutoFit/>
          </a:bodyPr>
          <a:lstStyle/>
          <a:p>
            <a:pPr>
              <a:lnSpc>
                <a:spcPct val="150000"/>
              </a:lnSpc>
            </a:pPr>
            <a:r>
              <a:rPr lang="en-US" altLang="zh-CN" sz="1400">
                <a:solidFill>
                  <a:schemeClr val="tx1">
                    <a:lumMod val="75000"/>
                    <a:lumOff val="25000"/>
                  </a:schemeClr>
                </a:solidFill>
                <a:cs typeface="+mn-ea"/>
              </a:rPr>
              <a:t>product_school_group_property,product_course_system_level</a:t>
            </a:r>
            <a:r>
              <a:rPr lang="zh-CN" altLang="en-US" sz="1400">
                <a:solidFill>
                  <a:schemeClr val="tx1">
                    <a:lumMod val="75000"/>
                    <a:lumOff val="25000"/>
                  </a:schemeClr>
                </a:solidFill>
                <a:cs typeface="+mn-ea"/>
              </a:rPr>
              <a:t>表经常出现数据库死锁问题</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导致课程产品版本信息与设班排课不一致</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经过对代码的检查和日志分析</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发现出现版本信息不一致的课程产品在设班排课消费</a:t>
            </a:r>
            <a:r>
              <a:rPr lang="en-US" altLang="zh-CN" sz="1400">
                <a:solidFill>
                  <a:schemeClr val="tx1">
                    <a:lumMod val="75000"/>
                    <a:lumOff val="25000"/>
                  </a:schemeClr>
                </a:solidFill>
                <a:cs typeface="+mn-ea"/>
              </a:rPr>
              <a:t>MQ</a:t>
            </a:r>
            <a:r>
              <a:rPr lang="zh-CN" altLang="en-US" sz="1400">
                <a:solidFill>
                  <a:schemeClr val="tx1">
                    <a:lumMod val="75000"/>
                    <a:lumOff val="25000"/>
                  </a:schemeClr>
                </a:solidFill>
                <a:cs typeface="+mn-ea"/>
              </a:rPr>
              <a:t>消费的时候都出现数据库死锁的报错</a:t>
            </a:r>
            <a:r>
              <a:rPr lang="en-US" altLang="zh-CN" sz="1400">
                <a:solidFill>
                  <a:schemeClr val="tx1">
                    <a:lumMod val="75000"/>
                    <a:lumOff val="25000"/>
                  </a:schemeClr>
                </a:solidFill>
                <a:cs typeface="+mn-ea"/>
              </a:rPr>
              <a:t>.</a:t>
            </a:r>
            <a:endParaRPr lang="zh-CN" altLang="en-US" sz="1400">
              <a:solidFill>
                <a:schemeClr val="tx1">
                  <a:lumMod val="75000"/>
                  <a:lumOff val="25000"/>
                </a:schemeClr>
              </a:solidFill>
              <a:cs typeface="+mn-ea"/>
            </a:endParaRPr>
          </a:p>
        </p:txBody>
      </p:sp>
      <p:sp>
        <p:nvSpPr>
          <p:cNvPr id="17" name="文本框 16">
            <a:extLst>
              <a:ext uri="{FF2B5EF4-FFF2-40B4-BE49-F238E27FC236}">
                <a16:creationId xmlns:a16="http://schemas.microsoft.com/office/drawing/2014/main" id="{E0AD577A-1E65-4547-BD07-D197CC3EA6BE}"/>
              </a:ext>
            </a:extLst>
          </p:cNvPr>
          <p:cNvSpPr txBox="1"/>
          <p:nvPr/>
        </p:nvSpPr>
        <p:spPr>
          <a:xfrm>
            <a:off x="669278" y="4953965"/>
            <a:ext cx="11298946" cy="931409"/>
          </a:xfrm>
          <a:prstGeom prst="rect">
            <a:avLst/>
          </a:prstGeom>
          <a:noFill/>
        </p:spPr>
        <p:txBody>
          <a:bodyPr wrap="square" rtlCol="0">
            <a:spAutoFit/>
          </a:bodyPr>
          <a:lstStyle/>
          <a:p>
            <a:r>
              <a:rPr kumimoji="1" lang="zh-CN" altLang="en-US"/>
              <a:t>问题分析</a:t>
            </a:r>
            <a:r>
              <a:rPr kumimoji="1" lang="en-US" altLang="zh-CN"/>
              <a:t>:</a:t>
            </a:r>
          </a:p>
          <a:p>
            <a:endParaRPr kumimoji="1" lang="en-US" altLang="zh-CN"/>
          </a:p>
          <a:p>
            <a:pPr>
              <a:lnSpc>
                <a:spcPct val="150000"/>
              </a:lnSpc>
            </a:pPr>
            <a:r>
              <a:rPr lang="zh-CN" altLang="en-US" sz="1400">
                <a:solidFill>
                  <a:schemeClr val="tx1">
                    <a:lumMod val="75000"/>
                    <a:lumOff val="25000"/>
                  </a:schemeClr>
                </a:solidFill>
                <a:cs typeface="+mn-ea"/>
              </a:rPr>
              <a:t>经过对代码的分析发现</a:t>
            </a:r>
            <a:r>
              <a:rPr lang="en-US" altLang="zh-CN" sz="1400">
                <a:solidFill>
                  <a:schemeClr val="tx1">
                    <a:lumMod val="75000"/>
                    <a:lumOff val="25000"/>
                  </a:schemeClr>
                </a:solidFill>
                <a:cs typeface="+mn-ea"/>
              </a:rPr>
              <a:t>,</a:t>
            </a:r>
            <a:r>
              <a:rPr lang="zh-CN" altLang="en-US" sz="1400">
                <a:solidFill>
                  <a:schemeClr val="tx1">
                    <a:lumMod val="75000"/>
                    <a:lumOff val="25000"/>
                  </a:schemeClr>
                </a:solidFill>
                <a:cs typeface="+mn-ea"/>
              </a:rPr>
              <a:t>设班排课在</a:t>
            </a:r>
            <a:r>
              <a:rPr lang="en-US" altLang="zh-CN" sz="1400">
                <a:solidFill>
                  <a:schemeClr val="tx1">
                    <a:lumMod val="75000"/>
                    <a:lumOff val="25000"/>
                  </a:schemeClr>
                </a:solidFill>
                <a:cs typeface="+mn-ea"/>
              </a:rPr>
              <a:t>MQ</a:t>
            </a:r>
            <a:r>
              <a:rPr lang="zh-CN" altLang="en-US" sz="1400">
                <a:solidFill>
                  <a:schemeClr val="tx1">
                    <a:lumMod val="75000"/>
                    <a:lumOff val="25000"/>
                  </a:schemeClr>
                </a:solidFill>
                <a:cs typeface="+mn-ea"/>
              </a:rPr>
              <a:t>消费课程产品时是先删除后添加，当要删除的数据不存在时，就会有几率出现间隙锁的异常。</a:t>
            </a:r>
            <a:endParaRPr lang="en-US" altLang="zh-CN" sz="1400">
              <a:solidFill>
                <a:schemeClr val="tx1">
                  <a:lumMod val="75000"/>
                  <a:lumOff val="25000"/>
                </a:schemeClr>
              </a:solidFill>
              <a:cs typeface="+mn-ea"/>
            </a:endParaRPr>
          </a:p>
        </p:txBody>
      </p:sp>
      <p:sp>
        <p:nvSpPr>
          <p:cNvPr id="18" name="椭圆 17">
            <a:extLst>
              <a:ext uri="{FF2B5EF4-FFF2-40B4-BE49-F238E27FC236}">
                <a16:creationId xmlns:a16="http://schemas.microsoft.com/office/drawing/2014/main" id="{8ECEECA3-99C3-0544-8B16-CF1994FB3076}"/>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文本框 18">
            <a:extLst>
              <a:ext uri="{FF2B5EF4-FFF2-40B4-BE49-F238E27FC236}">
                <a16:creationId xmlns:a16="http://schemas.microsoft.com/office/drawing/2014/main" id="{FDE24C1A-15CE-6C43-B6AC-08AEE8A83676}"/>
              </a:ext>
            </a:extLst>
          </p:cNvPr>
          <p:cNvSpPr txBox="1"/>
          <p:nvPr/>
        </p:nvSpPr>
        <p:spPr>
          <a:xfrm>
            <a:off x="993505" y="276066"/>
            <a:ext cx="1005403" cy="584775"/>
          </a:xfrm>
          <a:prstGeom prst="rect">
            <a:avLst/>
          </a:prstGeom>
          <a:noFill/>
        </p:spPr>
        <p:txBody>
          <a:bodyPr wrap="none" rtlCol="0">
            <a:spAutoFit/>
          </a:bodyPr>
          <a:lstStyle/>
          <a:p>
            <a:r>
              <a:rPr lang="zh-CN" altLang="en-US" sz="3200"/>
              <a:t>分析</a:t>
            </a:r>
            <a:endParaRPr lang="en-US" altLang="zh-CN" sz="3200"/>
          </a:p>
        </p:txBody>
      </p:sp>
      <p:grpSp>
        <p:nvGrpSpPr>
          <p:cNvPr id="9" name="组合 8">
            <a:extLst>
              <a:ext uri="{FF2B5EF4-FFF2-40B4-BE49-F238E27FC236}">
                <a16:creationId xmlns:a16="http://schemas.microsoft.com/office/drawing/2014/main" id="{93FBDFA0-473D-DA4E-97DA-06DACBC5E803}"/>
              </a:ext>
            </a:extLst>
          </p:cNvPr>
          <p:cNvGrpSpPr/>
          <p:nvPr/>
        </p:nvGrpSpPr>
        <p:grpSpPr>
          <a:xfrm>
            <a:off x="471278" y="1100572"/>
            <a:ext cx="396000" cy="396000"/>
            <a:chOff x="4267200" y="3009900"/>
            <a:chExt cx="792000" cy="792000"/>
          </a:xfrm>
          <a:solidFill>
            <a:srgbClr val="FFD966"/>
          </a:solidFill>
        </p:grpSpPr>
        <p:sp>
          <p:nvSpPr>
            <p:cNvPr id="14" name="椭圆 13">
              <a:extLst>
                <a:ext uri="{FF2B5EF4-FFF2-40B4-BE49-F238E27FC236}">
                  <a16:creationId xmlns:a16="http://schemas.microsoft.com/office/drawing/2014/main" id="{E70D5972-98F1-4C45-AB9B-B01AAA36620E}"/>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5" name="Freeform 101">
              <a:extLst>
                <a:ext uri="{FF2B5EF4-FFF2-40B4-BE49-F238E27FC236}">
                  <a16:creationId xmlns:a16="http://schemas.microsoft.com/office/drawing/2014/main" id="{8C53142A-4FA7-6348-A419-F3E5235D0C32}"/>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58960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a:extLst>
              <a:ext uri="{FF2B5EF4-FFF2-40B4-BE49-F238E27FC236}">
                <a16:creationId xmlns:a16="http://schemas.microsoft.com/office/drawing/2014/main" id="{84E70ABF-1164-FE48-B31B-69770302D789}"/>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7" name="文本框 16">
            <a:extLst>
              <a:ext uri="{FF2B5EF4-FFF2-40B4-BE49-F238E27FC236}">
                <a16:creationId xmlns:a16="http://schemas.microsoft.com/office/drawing/2014/main" id="{84D1D1FA-57F9-0449-8894-8937267213CA}"/>
              </a:ext>
            </a:extLst>
          </p:cNvPr>
          <p:cNvSpPr txBox="1"/>
          <p:nvPr/>
        </p:nvSpPr>
        <p:spPr>
          <a:xfrm>
            <a:off x="993505" y="276066"/>
            <a:ext cx="1005403" cy="584775"/>
          </a:xfrm>
          <a:prstGeom prst="rect">
            <a:avLst/>
          </a:prstGeom>
          <a:noFill/>
        </p:spPr>
        <p:txBody>
          <a:bodyPr wrap="none" rtlCol="0">
            <a:spAutoFit/>
          </a:bodyPr>
          <a:lstStyle/>
          <a:p>
            <a:r>
              <a:rPr lang="zh-CN" altLang="en-US" sz="3200" dirty="0">
                <a:solidFill>
                  <a:schemeClr val="tx1">
                    <a:lumMod val="75000"/>
                    <a:lumOff val="25000"/>
                  </a:schemeClr>
                </a:solidFill>
                <a:cs typeface="+mn-ea"/>
                <a:sym typeface="+mn-lt"/>
              </a:rPr>
              <a:t>分析</a:t>
            </a:r>
          </a:p>
        </p:txBody>
      </p:sp>
      <p:sp>
        <p:nvSpPr>
          <p:cNvPr id="19" name="Freeform 45">
            <a:extLst>
              <a:ext uri="{FF2B5EF4-FFF2-40B4-BE49-F238E27FC236}">
                <a16:creationId xmlns:a16="http://schemas.microsoft.com/office/drawing/2014/main" id="{B6A3EC51-59D1-7648-A547-A28D14F76F9E}"/>
              </a:ext>
            </a:extLst>
          </p:cNvPr>
          <p:cNvSpPr>
            <a:spLocks noEditPoints="1"/>
          </p:cNvSpPr>
          <p:nvPr/>
        </p:nvSpPr>
        <p:spPr bwMode="auto">
          <a:xfrm>
            <a:off x="851338" y="1285421"/>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0" name="Freeform 45">
            <a:extLst>
              <a:ext uri="{FF2B5EF4-FFF2-40B4-BE49-F238E27FC236}">
                <a16:creationId xmlns:a16="http://schemas.microsoft.com/office/drawing/2014/main" id="{62E81EF1-AE6D-8342-9911-EEED0F34D267}"/>
              </a:ext>
            </a:extLst>
          </p:cNvPr>
          <p:cNvSpPr>
            <a:spLocks noEditPoints="1"/>
          </p:cNvSpPr>
          <p:nvPr/>
        </p:nvSpPr>
        <p:spPr bwMode="auto">
          <a:xfrm>
            <a:off x="851338" y="2127010"/>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1" name="Freeform 45">
            <a:extLst>
              <a:ext uri="{FF2B5EF4-FFF2-40B4-BE49-F238E27FC236}">
                <a16:creationId xmlns:a16="http://schemas.microsoft.com/office/drawing/2014/main" id="{717E3C1B-37D0-5C4D-9AF3-6B26D062C596}"/>
              </a:ext>
            </a:extLst>
          </p:cNvPr>
          <p:cNvSpPr>
            <a:spLocks noEditPoints="1"/>
          </p:cNvSpPr>
          <p:nvPr/>
        </p:nvSpPr>
        <p:spPr bwMode="auto">
          <a:xfrm>
            <a:off x="851338" y="4960028"/>
            <a:ext cx="414624" cy="414624"/>
          </a:xfrm>
          <a:custGeom>
            <a:avLst/>
            <a:gdLst/>
            <a:ahLst/>
            <a:cxnLst>
              <a:cxn ang="0">
                <a:pos x="27" y="55"/>
              </a:cxn>
              <a:cxn ang="0">
                <a:pos x="0" y="27"/>
              </a:cxn>
              <a:cxn ang="0">
                <a:pos x="27" y="0"/>
              </a:cxn>
              <a:cxn ang="0">
                <a:pos x="55" y="27"/>
              </a:cxn>
              <a:cxn ang="0">
                <a:pos x="27" y="55"/>
              </a:cxn>
              <a:cxn ang="0">
                <a:pos x="45" y="20"/>
              </a:cxn>
              <a:cxn ang="0">
                <a:pos x="42" y="17"/>
              </a:cxn>
              <a:cxn ang="0">
                <a:pos x="40" y="16"/>
              </a:cxn>
              <a:cxn ang="0">
                <a:pos x="38" y="17"/>
              </a:cxn>
              <a:cxn ang="0">
                <a:pos x="24" y="31"/>
              </a:cxn>
              <a:cxn ang="0">
                <a:pos x="16" y="23"/>
              </a:cxn>
              <a:cxn ang="0">
                <a:pos x="14" y="22"/>
              </a:cxn>
              <a:cxn ang="0">
                <a:pos x="13" y="23"/>
              </a:cxn>
              <a:cxn ang="0">
                <a:pos x="9" y="26"/>
              </a:cxn>
              <a:cxn ang="0">
                <a:pos x="9" y="28"/>
              </a:cxn>
              <a:cxn ang="0">
                <a:pos x="9" y="30"/>
              </a:cxn>
              <a:cxn ang="0">
                <a:pos x="22" y="43"/>
              </a:cxn>
              <a:cxn ang="0">
                <a:pos x="24" y="43"/>
              </a:cxn>
              <a:cxn ang="0">
                <a:pos x="26" y="43"/>
              </a:cxn>
              <a:cxn ang="0">
                <a:pos x="45" y="23"/>
              </a:cxn>
              <a:cxn ang="0">
                <a:pos x="46" y="22"/>
              </a:cxn>
              <a:cxn ang="0">
                <a:pos x="45" y="20"/>
              </a:cxn>
            </a:cxnLst>
            <a:rect l="0" t="0" r="r" b="b"/>
            <a:pathLst>
              <a:path w="55" h="55">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rgbClr val="FFD966"/>
          </a:solidFill>
          <a:ln w="9525">
            <a:noFill/>
            <a:round/>
            <a:headEnd/>
            <a:tailEnd/>
          </a:ln>
        </p:spPr>
        <p:txBody>
          <a:bodyPr vert="horz" wrap="square" lIns="121920" tIns="60960" rIns="121920" bIns="60960" numCol="1" anchor="t" anchorCtr="0" compatLnSpc="1">
            <a:prstTxWarp prst="textNoShape">
              <a:avLst/>
            </a:prstTxWarp>
          </a:bodyPr>
          <a:lstStyle/>
          <a:p>
            <a:endParaRPr lang="en-US" sz="2400" dirty="0">
              <a:solidFill>
                <a:schemeClr val="tx1">
                  <a:lumMod val="75000"/>
                  <a:lumOff val="25000"/>
                </a:schemeClr>
              </a:solidFill>
              <a:cs typeface="+mn-ea"/>
              <a:sym typeface="+mn-lt"/>
            </a:endParaRPr>
          </a:p>
        </p:txBody>
      </p:sp>
      <p:sp>
        <p:nvSpPr>
          <p:cNvPr id="22" name="文本框 21">
            <a:extLst>
              <a:ext uri="{FF2B5EF4-FFF2-40B4-BE49-F238E27FC236}">
                <a16:creationId xmlns:a16="http://schemas.microsoft.com/office/drawing/2014/main" id="{854975E5-316E-6842-92A8-90D619E4AAD9}"/>
              </a:ext>
            </a:extLst>
          </p:cNvPr>
          <p:cNvSpPr txBox="1"/>
          <p:nvPr/>
        </p:nvSpPr>
        <p:spPr>
          <a:xfrm>
            <a:off x="1522262" y="1674056"/>
            <a:ext cx="3755419" cy="276999"/>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200">
                <a:latin typeface="SimHei" panose="02010609060101010101" pitchFamily="49" charset="-122"/>
                <a:ea typeface="SimHei" panose="02010609060101010101" pitchFamily="49" charset="-122"/>
              </a:rPr>
              <a:t>间隙锁是一个在索引记录之间的间隙上的锁。</a:t>
            </a:r>
          </a:p>
        </p:txBody>
      </p:sp>
      <p:sp>
        <p:nvSpPr>
          <p:cNvPr id="23" name="文本框 22">
            <a:extLst>
              <a:ext uri="{FF2B5EF4-FFF2-40B4-BE49-F238E27FC236}">
                <a16:creationId xmlns:a16="http://schemas.microsoft.com/office/drawing/2014/main" id="{9267E858-C376-A14B-B398-AD0203EDFABE}"/>
              </a:ext>
            </a:extLst>
          </p:cNvPr>
          <p:cNvSpPr txBox="1"/>
          <p:nvPr/>
        </p:nvSpPr>
        <p:spPr>
          <a:xfrm>
            <a:off x="1489878" y="1150025"/>
            <a:ext cx="4222222" cy="461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2400">
                <a:solidFill>
                  <a:schemeClr val="tx1">
                    <a:lumMod val="75000"/>
                    <a:lumOff val="25000"/>
                  </a:schemeClr>
                </a:solidFill>
                <a:cs typeface="+mn-ea"/>
              </a:rPr>
              <a:t>间隙锁是什么</a:t>
            </a:r>
          </a:p>
        </p:txBody>
      </p:sp>
      <p:sp>
        <p:nvSpPr>
          <p:cNvPr id="24" name="文本框 23">
            <a:extLst>
              <a:ext uri="{FF2B5EF4-FFF2-40B4-BE49-F238E27FC236}">
                <a16:creationId xmlns:a16="http://schemas.microsoft.com/office/drawing/2014/main" id="{A9458712-54FB-3E4B-88DB-F495EA4BFD3E}"/>
              </a:ext>
            </a:extLst>
          </p:cNvPr>
          <p:cNvSpPr txBox="1"/>
          <p:nvPr/>
        </p:nvSpPr>
        <p:spPr>
          <a:xfrm>
            <a:off x="1522262" y="2451176"/>
            <a:ext cx="4779386" cy="2462213"/>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间隙锁的出现主要集中在同一个事务中先</a:t>
            </a:r>
            <a:r>
              <a:rPr 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delete</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后 </a:t>
            </a:r>
            <a:r>
              <a:rPr 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insert</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的情况下，当我们通过一个参数去删除一条记录的时候，</a:t>
            </a:r>
            <a:r>
              <a:rPr lang="en-US" altLang="zh-CN"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 (</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正常情况</a:t>
            </a:r>
            <a:r>
              <a:rPr lang="en-US" altLang="zh-CN"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 </a:t>
            </a:r>
            <a:r>
              <a:rPr lang="zh-CN" altLang="en-US"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rPr>
              <a:t> 如果参数在数据库中存在，那么这个时候产生的是普通行锁，锁住这个记录， 然后删除， 然后释放锁。</a:t>
            </a:r>
            <a:endParaRPr lang="en-US" altLang="zh-CN"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endParaRPr>
          </a:p>
          <a:p>
            <a:endParaRPr lang="en-US" altLang="zh-CN" sz="1400" dirty="0">
              <a:solidFill>
                <a:schemeClr val="tx1">
                  <a:lumMod val="75000"/>
                  <a:lumOff val="25000"/>
                </a:schemeClr>
              </a:solidFill>
              <a:latin typeface="SimHei" panose="02010609060101010101" pitchFamily="49" charset="-122"/>
              <a:ea typeface="SimHei" panose="02010609060101010101" pitchFamily="49" charset="-122"/>
              <a:cs typeface="+mn-ea"/>
              <a:sym typeface="+mn-lt"/>
            </a:endParaRPr>
          </a:p>
          <a:p>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非正常情况</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如果这条记录不存在，问题就来了， 数据库会扫描索引，发现这个记录不存在， 这个时候的</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delete</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语句获取到的就是一个间隙锁，然后数据库会向左扫描扫到第一个比给定参数小的值，向右扫描扫描到第一个比给定参数大的值， 然后以此为界，构建一个区间， 锁住整个区间内的数据， 一个特别容易出现死锁的间隙锁诞生了。</a:t>
            </a:r>
          </a:p>
        </p:txBody>
      </p:sp>
      <p:sp>
        <p:nvSpPr>
          <p:cNvPr id="25" name="文本框 24">
            <a:extLst>
              <a:ext uri="{FF2B5EF4-FFF2-40B4-BE49-F238E27FC236}">
                <a16:creationId xmlns:a16="http://schemas.microsoft.com/office/drawing/2014/main" id="{7A16D689-859F-9B41-88EB-38FCA3EF549F}"/>
              </a:ext>
            </a:extLst>
          </p:cNvPr>
          <p:cNvSpPr txBox="1"/>
          <p:nvPr/>
        </p:nvSpPr>
        <p:spPr>
          <a:xfrm>
            <a:off x="1489878" y="1990801"/>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如何产生</a:t>
            </a:r>
          </a:p>
        </p:txBody>
      </p:sp>
      <p:sp>
        <p:nvSpPr>
          <p:cNvPr id="26" name="文本框 25">
            <a:extLst>
              <a:ext uri="{FF2B5EF4-FFF2-40B4-BE49-F238E27FC236}">
                <a16:creationId xmlns:a16="http://schemas.microsoft.com/office/drawing/2014/main" id="{E861B670-A415-BA47-AD96-26020A6B4C37}"/>
              </a:ext>
            </a:extLst>
          </p:cNvPr>
          <p:cNvSpPr txBox="1"/>
          <p:nvPr/>
        </p:nvSpPr>
        <p:spPr>
          <a:xfrm>
            <a:off x="1522262" y="5365487"/>
            <a:ext cx="4658201" cy="738664"/>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在进行删除的时候</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最好先查询数据</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如果有就删除</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没有就不删除</a:t>
            </a:r>
            <a:r>
              <a:rPr lang="en-US" altLang="zh-CN" sz="14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400">
                <a:solidFill>
                  <a:schemeClr val="tx1">
                    <a:lumMod val="75000"/>
                    <a:lumOff val="25000"/>
                  </a:schemeClr>
                </a:solidFill>
                <a:latin typeface="SimHei" panose="02010609060101010101" pitchFamily="49" charset="-122"/>
                <a:ea typeface="SimHei" panose="02010609060101010101" pitchFamily="49" charset="-122"/>
                <a:cs typeface="+mn-ea"/>
              </a:rPr>
              <a:t>这样就避免了间隙锁，同时也要根据索引去删除数据，避免锁表。</a:t>
            </a:r>
            <a:r>
              <a:rPr lang="en-US" altLang="zh-CN" sz="1300"/>
              <a:t> </a:t>
            </a:r>
            <a:endParaRPr kumimoji="1" lang="zh-CN" altLang="en-US" sz="1300"/>
          </a:p>
        </p:txBody>
      </p:sp>
      <p:sp>
        <p:nvSpPr>
          <p:cNvPr id="27" name="文本框 26">
            <a:extLst>
              <a:ext uri="{FF2B5EF4-FFF2-40B4-BE49-F238E27FC236}">
                <a16:creationId xmlns:a16="http://schemas.microsoft.com/office/drawing/2014/main" id="{50185DEB-7037-8A41-8A85-8D08F4F3D5E8}"/>
              </a:ext>
            </a:extLst>
          </p:cNvPr>
          <p:cNvSpPr txBox="1"/>
          <p:nvPr/>
        </p:nvSpPr>
        <p:spPr>
          <a:xfrm>
            <a:off x="1522262" y="4871925"/>
            <a:ext cx="4222222"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r>
              <a:rPr lang="zh-CN" altLang="en-US" sz="2400" dirty="0">
                <a:solidFill>
                  <a:schemeClr val="tx1">
                    <a:lumMod val="75000"/>
                    <a:lumOff val="25000"/>
                  </a:schemeClr>
                </a:solidFill>
                <a:cs typeface="+mn-ea"/>
                <a:sym typeface="+mn-lt"/>
              </a:rPr>
              <a:t>怎么解决</a:t>
            </a:r>
          </a:p>
        </p:txBody>
      </p:sp>
      <p:pic>
        <p:nvPicPr>
          <p:cNvPr id="28" name="图片 27">
            <a:extLst>
              <a:ext uri="{FF2B5EF4-FFF2-40B4-BE49-F238E27FC236}">
                <a16:creationId xmlns:a16="http://schemas.microsoft.com/office/drawing/2014/main" id="{97C63B5D-ED8E-5C49-A445-BE611B913343}"/>
              </a:ext>
            </a:extLst>
          </p:cNvPr>
          <p:cNvPicPr>
            <a:picLocks noChangeAspect="1"/>
          </p:cNvPicPr>
          <p:nvPr/>
        </p:nvPicPr>
        <p:blipFill>
          <a:blip r:embed="rId2"/>
          <a:stretch>
            <a:fillRect/>
          </a:stretch>
        </p:blipFill>
        <p:spPr>
          <a:xfrm>
            <a:off x="6995711" y="1534428"/>
            <a:ext cx="4924540" cy="3961147"/>
          </a:xfrm>
          <a:prstGeom prst="rect">
            <a:avLst/>
          </a:prstGeom>
        </p:spPr>
      </p:pic>
    </p:spTree>
    <p:extLst>
      <p:ext uri="{BB962C8B-B14F-4D97-AF65-F5344CB8AC3E}">
        <p14:creationId xmlns:p14="http://schemas.microsoft.com/office/powerpoint/2010/main" val="3560260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3" name="文本框 12">
            <a:extLst>
              <a:ext uri="{FF2B5EF4-FFF2-40B4-BE49-F238E27FC236}">
                <a16:creationId xmlns:a16="http://schemas.microsoft.com/office/drawing/2014/main" id="{147627AD-3459-3A48-901E-F2670A2FC98C}"/>
              </a:ext>
            </a:extLst>
          </p:cNvPr>
          <p:cNvSpPr txBox="1"/>
          <p:nvPr/>
        </p:nvSpPr>
        <p:spPr>
          <a:xfrm>
            <a:off x="993505" y="1753829"/>
            <a:ext cx="10689158" cy="1908215"/>
          </a:xfrm>
          <a:prstGeom prst="rect">
            <a:avLst/>
          </a:prstGeom>
          <a:noFill/>
        </p:spPr>
        <p:txBody>
          <a:bodyPr wrap="square" rtlCol="0">
            <a:spAutoFit/>
          </a:bodyPr>
          <a:lstStyle/>
          <a:p>
            <a:endParaRPr kumimoji="1" lang="en-US" altLang="zh-CN"/>
          </a:p>
          <a:p>
            <a:r>
              <a:rPr kumimoji="1" lang="zh-CN" altLang="en-US"/>
              <a:t>问题分析</a:t>
            </a:r>
            <a:r>
              <a:rPr kumimoji="1" lang="en-US" altLang="zh-CN"/>
              <a:t>:</a:t>
            </a:r>
          </a:p>
          <a:p>
            <a:endParaRPr lang="en-US" altLang="zh-CN"/>
          </a:p>
          <a:p>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死锁问题解决了</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但是</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product_schoolcourse</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和</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product_course_system_level</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表还是有重复数据出现，通过观察打印的日志发现，几乎在同一时间课程产品生产了两条消息，全部被设班排课消费，这造成了一种并发的现象。设班排课在处理数据时采用先查询，如果有数据就</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update</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没有就</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insert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这种，如果两次请求同时进来</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同时查询数据库中没有这条记录，然后就同时把数据</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insert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到库中，这样就出现了重复数据。</a:t>
            </a:r>
          </a:p>
        </p:txBody>
      </p:sp>
      <p:sp>
        <p:nvSpPr>
          <p:cNvPr id="17" name="文本框 16">
            <a:extLst>
              <a:ext uri="{FF2B5EF4-FFF2-40B4-BE49-F238E27FC236}">
                <a16:creationId xmlns:a16="http://schemas.microsoft.com/office/drawing/2014/main" id="{E0AD577A-1E65-4547-BD07-D197CC3EA6BE}"/>
              </a:ext>
            </a:extLst>
          </p:cNvPr>
          <p:cNvSpPr txBox="1"/>
          <p:nvPr/>
        </p:nvSpPr>
        <p:spPr>
          <a:xfrm>
            <a:off x="993505" y="4238803"/>
            <a:ext cx="11298946" cy="923330"/>
          </a:xfrm>
          <a:prstGeom prst="rect">
            <a:avLst/>
          </a:prstGeom>
          <a:noFill/>
        </p:spPr>
        <p:txBody>
          <a:bodyPr wrap="square" rtlCol="0">
            <a:spAutoFit/>
          </a:bodyPr>
          <a:lstStyle/>
          <a:p>
            <a:r>
              <a:rPr kumimoji="1" lang="zh-CN" altLang="en-US"/>
              <a:t>问题解决</a:t>
            </a:r>
            <a:r>
              <a:rPr kumimoji="1" lang="en-US" altLang="zh-CN"/>
              <a:t>:</a:t>
            </a:r>
          </a:p>
          <a:p>
            <a:endParaRPr kumimoji="1" lang="en-US" altLang="zh-CN"/>
          </a:p>
          <a:p>
            <a:r>
              <a:rPr kumimoji="1" lang="zh-CN" altLang="en-US" sz="1600">
                <a:latin typeface="SimHei" panose="02010609060101010101" pitchFamily="49" charset="-122"/>
                <a:ea typeface="SimHei" panose="02010609060101010101" pitchFamily="49" charset="-122"/>
              </a:rPr>
              <a:t>张洁老师 在分析代码时发现</a:t>
            </a:r>
            <a:r>
              <a:rPr kumimoji="1" lang="en-US" altLang="zh-CN" sz="1600">
                <a:latin typeface="SimHei" panose="02010609060101010101" pitchFamily="49" charset="-122"/>
                <a:ea typeface="SimHei" panose="02010609060101010101" pitchFamily="49" charset="-122"/>
              </a:rPr>
              <a:t>,</a:t>
            </a:r>
            <a:r>
              <a:rPr kumimoji="1" lang="zh-CN" altLang="en-US" sz="1600">
                <a:latin typeface="SimHei" panose="02010609060101010101" pitchFamily="49" charset="-122"/>
                <a:ea typeface="SimHei" panose="02010609060101010101" pitchFamily="49" charset="-122"/>
              </a:rPr>
              <a:t>课程产品在审核通过后发送了两次</a:t>
            </a:r>
            <a:r>
              <a:rPr kumimoji="1" lang="en-US" altLang="zh-CN" sz="1600">
                <a:latin typeface="SimHei" panose="02010609060101010101" pitchFamily="49" charset="-122"/>
                <a:ea typeface="SimHei" panose="02010609060101010101" pitchFamily="49" charset="-122"/>
              </a:rPr>
              <a:t>MQ</a:t>
            </a:r>
            <a:r>
              <a:rPr kumimoji="1" lang="zh-CN" altLang="en-US" sz="1600">
                <a:latin typeface="SimHei" panose="02010609060101010101" pitchFamily="49" charset="-122"/>
                <a:ea typeface="SimHei" panose="02010609060101010101" pitchFamily="49" charset="-122"/>
              </a:rPr>
              <a:t>消息</a:t>
            </a:r>
            <a:r>
              <a:rPr kumimoji="1" lang="en-US" altLang="zh-CN" sz="1600">
                <a:latin typeface="SimHei" panose="02010609060101010101" pitchFamily="49" charset="-122"/>
                <a:ea typeface="SimHei" panose="02010609060101010101" pitchFamily="49" charset="-122"/>
              </a:rPr>
              <a:t>,</a:t>
            </a:r>
            <a:r>
              <a:rPr kumimoji="1" lang="zh-CN" altLang="en-US" sz="1600">
                <a:latin typeface="SimHei" panose="02010609060101010101" pitchFamily="49" charset="-122"/>
                <a:ea typeface="SimHei" panose="02010609060101010101" pitchFamily="49" charset="-122"/>
              </a:rPr>
              <a:t>修改代码后问题暂时解决</a:t>
            </a:r>
            <a:r>
              <a:rPr kumimoji="1" lang="en-US" altLang="zh-CN" sz="1600">
                <a:latin typeface="SimHei" panose="02010609060101010101" pitchFamily="49" charset="-122"/>
                <a:ea typeface="SimHei" panose="02010609060101010101" pitchFamily="49" charset="-122"/>
              </a:rPr>
              <a:t>.</a:t>
            </a:r>
          </a:p>
        </p:txBody>
      </p:sp>
      <p:sp>
        <p:nvSpPr>
          <p:cNvPr id="25" name="文本框 24">
            <a:extLst>
              <a:ext uri="{FF2B5EF4-FFF2-40B4-BE49-F238E27FC236}">
                <a16:creationId xmlns:a16="http://schemas.microsoft.com/office/drawing/2014/main" id="{9EE75A2D-DC35-2C4D-AB80-8E0F1333A26B}"/>
              </a:ext>
            </a:extLst>
          </p:cNvPr>
          <p:cNvSpPr txBox="1"/>
          <p:nvPr/>
        </p:nvSpPr>
        <p:spPr>
          <a:xfrm>
            <a:off x="993505" y="1122669"/>
            <a:ext cx="3688830" cy="461665"/>
          </a:xfrm>
          <a:prstGeom prst="rect">
            <a:avLst/>
          </a:prstGeom>
          <a:noFill/>
        </p:spPr>
        <p:txBody>
          <a:bodyPr wrap="none" rtlCol="0">
            <a:spAutoFit/>
          </a:bodyPr>
          <a:lstStyle/>
          <a:p>
            <a:r>
              <a:rPr lang="zh-CN" altLang="en-US" sz="2400">
                <a:solidFill>
                  <a:schemeClr val="tx1">
                    <a:lumMod val="75000"/>
                    <a:lumOff val="25000"/>
                  </a:schemeClr>
                </a:solidFill>
                <a:cs typeface="+mn-ea"/>
              </a:rPr>
              <a:t>阶段二  </a:t>
            </a:r>
            <a:r>
              <a:rPr lang="en-US" altLang="zh-CN" sz="2400">
                <a:solidFill>
                  <a:schemeClr val="tx1">
                    <a:lumMod val="75000"/>
                    <a:lumOff val="25000"/>
                  </a:schemeClr>
                </a:solidFill>
                <a:cs typeface="+mn-ea"/>
              </a:rPr>
              <a:t>MQ</a:t>
            </a:r>
            <a:r>
              <a:rPr lang="zh-CN" altLang="en-US" sz="2400">
                <a:solidFill>
                  <a:schemeClr val="tx1">
                    <a:lumMod val="75000"/>
                    <a:lumOff val="25000"/>
                  </a:schemeClr>
                </a:solidFill>
                <a:cs typeface="+mn-ea"/>
              </a:rPr>
              <a:t>多次生产消息</a:t>
            </a:r>
          </a:p>
        </p:txBody>
      </p:sp>
      <p:sp>
        <p:nvSpPr>
          <p:cNvPr id="26" name="椭圆 25">
            <a:extLst>
              <a:ext uri="{FF2B5EF4-FFF2-40B4-BE49-F238E27FC236}">
                <a16:creationId xmlns:a16="http://schemas.microsoft.com/office/drawing/2014/main" id="{5424C2CF-8AA2-E94B-BBD6-790C384D8122}"/>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7" name="文本框 26">
            <a:extLst>
              <a:ext uri="{FF2B5EF4-FFF2-40B4-BE49-F238E27FC236}">
                <a16:creationId xmlns:a16="http://schemas.microsoft.com/office/drawing/2014/main" id="{5389C570-A5CF-444E-BE57-289208342C7B}"/>
              </a:ext>
            </a:extLst>
          </p:cNvPr>
          <p:cNvSpPr txBox="1"/>
          <p:nvPr/>
        </p:nvSpPr>
        <p:spPr>
          <a:xfrm>
            <a:off x="993505" y="276066"/>
            <a:ext cx="1005403" cy="584775"/>
          </a:xfrm>
          <a:prstGeom prst="rect">
            <a:avLst/>
          </a:prstGeom>
          <a:noFill/>
        </p:spPr>
        <p:txBody>
          <a:bodyPr wrap="none" rtlCol="0">
            <a:spAutoFit/>
          </a:bodyPr>
          <a:lstStyle/>
          <a:p>
            <a:r>
              <a:rPr lang="zh-CN" altLang="en-US" sz="3200"/>
              <a:t>分析</a:t>
            </a:r>
            <a:endParaRPr lang="en-US" altLang="zh-CN" sz="3200"/>
          </a:p>
        </p:txBody>
      </p:sp>
      <p:grpSp>
        <p:nvGrpSpPr>
          <p:cNvPr id="28" name="组合 27">
            <a:extLst>
              <a:ext uri="{FF2B5EF4-FFF2-40B4-BE49-F238E27FC236}">
                <a16:creationId xmlns:a16="http://schemas.microsoft.com/office/drawing/2014/main" id="{2ABD5ACF-E40D-E44C-949A-DAAE7C147728}"/>
              </a:ext>
            </a:extLst>
          </p:cNvPr>
          <p:cNvGrpSpPr/>
          <p:nvPr/>
        </p:nvGrpSpPr>
        <p:grpSpPr>
          <a:xfrm>
            <a:off x="471278" y="1100572"/>
            <a:ext cx="396000" cy="396000"/>
            <a:chOff x="4267200" y="3009900"/>
            <a:chExt cx="792000" cy="792000"/>
          </a:xfrm>
          <a:solidFill>
            <a:srgbClr val="FFD966"/>
          </a:solidFill>
        </p:grpSpPr>
        <p:sp>
          <p:nvSpPr>
            <p:cNvPr id="29" name="椭圆 28">
              <a:extLst>
                <a:ext uri="{FF2B5EF4-FFF2-40B4-BE49-F238E27FC236}">
                  <a16:creationId xmlns:a16="http://schemas.microsoft.com/office/drawing/2014/main" id="{9EDBCF0E-DF30-AF4B-9AEC-46DF81511B63}"/>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30" name="Freeform 101">
              <a:extLst>
                <a:ext uri="{FF2B5EF4-FFF2-40B4-BE49-F238E27FC236}">
                  <a16:creationId xmlns:a16="http://schemas.microsoft.com/office/drawing/2014/main" id="{98736A2F-B7FB-D04A-A810-6C254EB6E63B}"/>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320812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FD45D9F1-4DB7-1D42-9F38-635F93F17445}"/>
              </a:ext>
            </a:extLst>
          </p:cNvPr>
          <p:cNvSpPr/>
          <p:nvPr/>
        </p:nvSpPr>
        <p:spPr>
          <a:xfrm>
            <a:off x="10265620" y="3654028"/>
            <a:ext cx="1025972" cy="584775"/>
          </a:xfrm>
          <a:prstGeom prst="rect">
            <a:avLst/>
          </a:prstGeom>
        </p:spPr>
        <p:txBody>
          <a:bodyPr wrap="square">
            <a:spAutoFit/>
          </a:bodyPr>
          <a:lstStyle/>
          <a:p>
            <a:endParaRPr lang="en-US" altLang="zh-CN" sz="3200"/>
          </a:p>
        </p:txBody>
      </p:sp>
      <p:sp>
        <p:nvSpPr>
          <p:cNvPr id="13" name="文本框 12">
            <a:extLst>
              <a:ext uri="{FF2B5EF4-FFF2-40B4-BE49-F238E27FC236}">
                <a16:creationId xmlns:a16="http://schemas.microsoft.com/office/drawing/2014/main" id="{147627AD-3459-3A48-901E-F2670A2FC98C}"/>
              </a:ext>
            </a:extLst>
          </p:cNvPr>
          <p:cNvSpPr txBox="1"/>
          <p:nvPr/>
        </p:nvSpPr>
        <p:spPr>
          <a:xfrm>
            <a:off x="980677" y="1492001"/>
            <a:ext cx="11311774" cy="3939540"/>
          </a:xfrm>
          <a:prstGeom prst="rect">
            <a:avLst/>
          </a:prstGeom>
          <a:noFill/>
        </p:spPr>
        <p:txBody>
          <a:bodyPr wrap="square" rtlCol="0">
            <a:spAutoFit/>
          </a:bodyPr>
          <a:lstStyle/>
          <a:p>
            <a:endParaRPr kumimoji="1" lang="en-US" altLang="zh-CN"/>
          </a:p>
          <a:p>
            <a:r>
              <a:rPr kumimoji="1" lang="zh-CN" altLang="en-US"/>
              <a:t>问题分析</a:t>
            </a:r>
            <a:r>
              <a:rPr kumimoji="1" lang="en-US" altLang="zh-CN"/>
              <a:t>:</a:t>
            </a:r>
          </a:p>
          <a:p>
            <a:endParaRPr lang="en-US" altLang="zh-CN"/>
          </a:p>
          <a:p>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本以为问题就这样解决了，但是有段时间设班排课机器经常出现连接异常，导致</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RabbitMQ</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的连接出现中断</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重复消费</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又添加重复数据。</a:t>
            </a:r>
            <a:endPar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endParaRPr>
          </a:p>
          <a:p>
            <a:endPar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endParaRPr>
          </a:p>
          <a:p>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详见爱琴老师在</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confluence</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上的问题分析</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hlinkClick r:id="rId3">
                  <a:extLst>
                    <a:ext uri="{A12FA001-AC4F-418D-AE19-62706E023703}">
                      <ahyp:hlinkClr xmlns:ahyp="http://schemas.microsoft.com/office/drawing/2018/hyperlinkcolor" val="tx"/>
                    </a:ext>
                  </a:extLst>
                </a:hlinkClick>
              </a:rPr>
              <a:t>1. RabbitMQ</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hlinkClick r:id="rId3">
                  <a:extLst>
                    <a:ext uri="{A12FA001-AC4F-418D-AE19-62706E023703}">
                      <ahyp:hlinkClr xmlns:ahyp="http://schemas.microsoft.com/office/drawing/2018/hyperlinkcolor" val="tx"/>
                    </a:ext>
                  </a:extLst>
                </a:hlinkClick>
              </a:rPr>
              <a:t>重复消费</a:t>
            </a:r>
            <a:endPar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endParaRPr>
          </a:p>
          <a:p>
            <a:endPar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endParaRPr>
          </a:p>
          <a:p>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实际上这个问题就是一个如何保证数据幂等性的问题</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网上有很多种解决这个问题的办法</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比如</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endPar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endParaRPr>
          </a:p>
          <a:p>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1.</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 在消费端有一张消息记录表，在插入消息的时候 可以判断消费是否是重复消息</a:t>
            </a:r>
            <a:endPar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endParaRPr>
          </a:p>
          <a:p>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2.</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 在</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insert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的那种表中添加唯一主键</a:t>
            </a:r>
            <a:endPar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endParaRPr>
          </a:p>
          <a:p>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3. MVCC ,</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是多版本并发控制，这种方式就是在数据更新的时候需要去比较所持有的数据版本号，版本号不一致的话，操作会失败，这样每个</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version </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就只有一次执行成功的机会</a:t>
            </a:r>
          </a:p>
          <a:p>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4.</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 引入第三方介质</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比如放入</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redis</a:t>
            </a:r>
            <a:r>
              <a:rPr lang="zh-CN" altLang="en-US" sz="1600">
                <a:solidFill>
                  <a:schemeClr val="tx1">
                    <a:lumMod val="75000"/>
                    <a:lumOff val="25000"/>
                  </a:schemeClr>
                </a:solidFill>
                <a:latin typeface="SimHei" panose="02010609060101010101" pitchFamily="49" charset="-122"/>
                <a:ea typeface="SimHei" panose="02010609060101010101" pitchFamily="49" charset="-122"/>
                <a:cs typeface="+mn-ea"/>
              </a:rPr>
              <a:t>中</a:t>
            </a:r>
            <a:r>
              <a:rPr lang="en-US" altLang="zh-CN" sz="1600">
                <a:solidFill>
                  <a:schemeClr val="tx1">
                    <a:lumMod val="75000"/>
                    <a:lumOff val="25000"/>
                  </a:schemeClr>
                </a:solidFill>
                <a:latin typeface="SimHei" panose="02010609060101010101" pitchFamily="49" charset="-122"/>
                <a:ea typeface="SimHei" panose="02010609060101010101" pitchFamily="49" charset="-122"/>
                <a:cs typeface="+mn-ea"/>
              </a:rPr>
              <a:t>....</a:t>
            </a:r>
          </a:p>
          <a:p>
            <a:endParaRPr lang="en-US" altLang="zh-CN"/>
          </a:p>
        </p:txBody>
      </p:sp>
      <p:sp>
        <p:nvSpPr>
          <p:cNvPr id="17" name="文本框 16">
            <a:extLst>
              <a:ext uri="{FF2B5EF4-FFF2-40B4-BE49-F238E27FC236}">
                <a16:creationId xmlns:a16="http://schemas.microsoft.com/office/drawing/2014/main" id="{E0AD577A-1E65-4547-BD07-D197CC3EA6BE}"/>
              </a:ext>
            </a:extLst>
          </p:cNvPr>
          <p:cNvSpPr txBox="1"/>
          <p:nvPr/>
        </p:nvSpPr>
        <p:spPr>
          <a:xfrm>
            <a:off x="993505" y="5385585"/>
            <a:ext cx="11298946" cy="923330"/>
          </a:xfrm>
          <a:prstGeom prst="rect">
            <a:avLst/>
          </a:prstGeom>
          <a:noFill/>
        </p:spPr>
        <p:txBody>
          <a:bodyPr wrap="square" rtlCol="0">
            <a:spAutoFit/>
          </a:bodyPr>
          <a:lstStyle/>
          <a:p>
            <a:r>
              <a:rPr kumimoji="1" lang="zh-CN" altLang="en-US"/>
              <a:t>解决方法</a:t>
            </a:r>
            <a:r>
              <a:rPr kumimoji="1" lang="en-US" altLang="zh-CN"/>
              <a:t>:</a:t>
            </a:r>
          </a:p>
          <a:p>
            <a:endParaRPr kumimoji="1" lang="en-US" altLang="zh-CN"/>
          </a:p>
          <a:p>
            <a:r>
              <a:rPr kumimoji="1" lang="zh-CN" altLang="en-US" sz="1600">
                <a:latin typeface="SimHei" panose="02010609060101010101" pitchFamily="49" charset="-122"/>
                <a:ea typeface="SimHei" panose="02010609060101010101" pitchFamily="49" charset="-122"/>
              </a:rPr>
              <a:t>加入</a:t>
            </a:r>
            <a:r>
              <a:rPr kumimoji="1" lang="en-US" altLang="zh-CN" sz="1600">
                <a:latin typeface="SimHei" panose="02010609060101010101" pitchFamily="49" charset="-122"/>
                <a:ea typeface="SimHei" panose="02010609060101010101" pitchFamily="49" charset="-122"/>
              </a:rPr>
              <a:t>redis</a:t>
            </a:r>
            <a:r>
              <a:rPr kumimoji="1" lang="zh-CN" altLang="en-US" sz="1600">
                <a:latin typeface="SimHei" panose="02010609060101010101" pitchFamily="49" charset="-122"/>
                <a:ea typeface="SimHei" panose="02010609060101010101" pitchFamily="49" charset="-122"/>
              </a:rPr>
              <a:t>锁</a:t>
            </a:r>
            <a:endParaRPr kumimoji="1" lang="en-US" altLang="zh-CN" sz="1600">
              <a:latin typeface="SimHei" panose="02010609060101010101" pitchFamily="49" charset="-122"/>
              <a:ea typeface="SimHei" panose="02010609060101010101" pitchFamily="49" charset="-122"/>
            </a:endParaRPr>
          </a:p>
        </p:txBody>
      </p:sp>
      <p:sp>
        <p:nvSpPr>
          <p:cNvPr id="7" name="文本框 6">
            <a:extLst>
              <a:ext uri="{FF2B5EF4-FFF2-40B4-BE49-F238E27FC236}">
                <a16:creationId xmlns:a16="http://schemas.microsoft.com/office/drawing/2014/main" id="{45198FFD-8A93-AC4A-B145-6BFDDA5ED5B5}"/>
              </a:ext>
            </a:extLst>
          </p:cNvPr>
          <p:cNvSpPr txBox="1"/>
          <p:nvPr/>
        </p:nvSpPr>
        <p:spPr>
          <a:xfrm>
            <a:off x="993505" y="1122669"/>
            <a:ext cx="3688830" cy="461665"/>
          </a:xfrm>
          <a:prstGeom prst="rect">
            <a:avLst/>
          </a:prstGeom>
          <a:noFill/>
        </p:spPr>
        <p:txBody>
          <a:bodyPr wrap="none" rtlCol="0">
            <a:spAutoFit/>
          </a:bodyPr>
          <a:lstStyle/>
          <a:p>
            <a:r>
              <a:rPr lang="zh-CN" altLang="en-US" sz="2400">
                <a:solidFill>
                  <a:schemeClr val="tx1">
                    <a:lumMod val="75000"/>
                    <a:lumOff val="25000"/>
                  </a:schemeClr>
                </a:solidFill>
                <a:cs typeface="+mn-ea"/>
              </a:rPr>
              <a:t>阶段三  </a:t>
            </a:r>
            <a:r>
              <a:rPr lang="en-US" altLang="zh-CN" sz="2400">
                <a:solidFill>
                  <a:schemeClr val="tx1">
                    <a:lumMod val="75000"/>
                    <a:lumOff val="25000"/>
                  </a:schemeClr>
                </a:solidFill>
                <a:cs typeface="+mn-ea"/>
              </a:rPr>
              <a:t>MQ</a:t>
            </a:r>
            <a:r>
              <a:rPr lang="zh-CN" altLang="en-US" sz="2400">
                <a:solidFill>
                  <a:schemeClr val="tx1">
                    <a:lumMod val="75000"/>
                    <a:lumOff val="25000"/>
                  </a:schemeClr>
                </a:solidFill>
                <a:cs typeface="+mn-ea"/>
              </a:rPr>
              <a:t>多次消费消息</a:t>
            </a:r>
          </a:p>
        </p:txBody>
      </p:sp>
      <p:sp>
        <p:nvSpPr>
          <p:cNvPr id="8" name="椭圆 7">
            <a:extLst>
              <a:ext uri="{FF2B5EF4-FFF2-40B4-BE49-F238E27FC236}">
                <a16:creationId xmlns:a16="http://schemas.microsoft.com/office/drawing/2014/main" id="{FE45FA21-64F9-C241-B6E2-F0EAF47EB2BE}"/>
              </a:ext>
            </a:extLst>
          </p:cNvPr>
          <p:cNvSpPr/>
          <p:nvPr/>
        </p:nvSpPr>
        <p:spPr>
          <a:xfrm>
            <a:off x="465221" y="417094"/>
            <a:ext cx="386117" cy="386117"/>
          </a:xfrm>
          <a:prstGeom prst="ellipse">
            <a:avLst/>
          </a:prstGeom>
          <a:solidFill>
            <a:srgbClr val="2929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文本框 9">
            <a:extLst>
              <a:ext uri="{FF2B5EF4-FFF2-40B4-BE49-F238E27FC236}">
                <a16:creationId xmlns:a16="http://schemas.microsoft.com/office/drawing/2014/main" id="{8179A56C-F6A9-4B41-B714-BFAA4B6D3ACA}"/>
              </a:ext>
            </a:extLst>
          </p:cNvPr>
          <p:cNvSpPr txBox="1"/>
          <p:nvPr/>
        </p:nvSpPr>
        <p:spPr>
          <a:xfrm>
            <a:off x="993505" y="276066"/>
            <a:ext cx="1005403" cy="584775"/>
          </a:xfrm>
          <a:prstGeom prst="rect">
            <a:avLst/>
          </a:prstGeom>
          <a:noFill/>
        </p:spPr>
        <p:txBody>
          <a:bodyPr wrap="none" rtlCol="0">
            <a:spAutoFit/>
          </a:bodyPr>
          <a:lstStyle/>
          <a:p>
            <a:r>
              <a:rPr lang="zh-CN" altLang="en-US" sz="3200"/>
              <a:t>分析</a:t>
            </a:r>
            <a:endParaRPr lang="en-US" altLang="zh-CN" sz="3200"/>
          </a:p>
        </p:txBody>
      </p:sp>
      <p:grpSp>
        <p:nvGrpSpPr>
          <p:cNvPr id="14" name="组合 13">
            <a:extLst>
              <a:ext uri="{FF2B5EF4-FFF2-40B4-BE49-F238E27FC236}">
                <a16:creationId xmlns:a16="http://schemas.microsoft.com/office/drawing/2014/main" id="{F1B33727-4AF6-4740-8387-63793CC982BF}"/>
              </a:ext>
            </a:extLst>
          </p:cNvPr>
          <p:cNvGrpSpPr/>
          <p:nvPr/>
        </p:nvGrpSpPr>
        <p:grpSpPr>
          <a:xfrm>
            <a:off x="471278" y="1100572"/>
            <a:ext cx="396000" cy="396000"/>
            <a:chOff x="4267200" y="3009900"/>
            <a:chExt cx="792000" cy="792000"/>
          </a:xfrm>
          <a:solidFill>
            <a:srgbClr val="FFD966"/>
          </a:solidFill>
        </p:grpSpPr>
        <p:sp>
          <p:nvSpPr>
            <p:cNvPr id="15" name="椭圆 14">
              <a:extLst>
                <a:ext uri="{FF2B5EF4-FFF2-40B4-BE49-F238E27FC236}">
                  <a16:creationId xmlns:a16="http://schemas.microsoft.com/office/drawing/2014/main" id="{07A491E6-B191-B446-9A6B-C2A807893BB1}"/>
                </a:ext>
              </a:extLst>
            </p:cNvPr>
            <p:cNvSpPr/>
            <p:nvPr/>
          </p:nvSpPr>
          <p:spPr>
            <a:xfrm>
              <a:off x="4267200" y="3009900"/>
              <a:ext cx="792000" cy="792000"/>
            </a:xfrm>
            <a:prstGeom prst="ellipse">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sp>
          <p:nvSpPr>
            <p:cNvPr id="16" name="Freeform 101">
              <a:extLst>
                <a:ext uri="{FF2B5EF4-FFF2-40B4-BE49-F238E27FC236}">
                  <a16:creationId xmlns:a16="http://schemas.microsoft.com/office/drawing/2014/main" id="{92064E86-78FB-5549-8FC1-6095DF404A81}"/>
                </a:ext>
              </a:extLst>
            </p:cNvPr>
            <p:cNvSpPr>
              <a:spLocks noEditPoints="1"/>
            </p:cNvSpPr>
            <p:nvPr/>
          </p:nvSpPr>
          <p:spPr bwMode="auto">
            <a:xfrm>
              <a:off x="4556837" y="3243975"/>
              <a:ext cx="212725" cy="323850"/>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262626"/>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lumMod val="75000"/>
                    <a:lumOff val="25000"/>
                  </a:schemeClr>
                </a:solidFill>
                <a:effectLst/>
                <a:uLnTx/>
                <a:uFillTx/>
                <a:cs typeface="+mn-ea"/>
                <a:sym typeface="+mn-lt"/>
              </a:endParaRPr>
            </a:p>
          </p:txBody>
        </p:sp>
      </p:grpSp>
    </p:spTree>
    <p:extLst>
      <p:ext uri="{BB962C8B-B14F-4D97-AF65-F5344CB8AC3E}">
        <p14:creationId xmlns:p14="http://schemas.microsoft.com/office/powerpoint/2010/main" val="4768175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都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3186</TotalTime>
  <Words>3420</Words>
  <Application>Microsoft Macintosh PowerPoint</Application>
  <PresentationFormat>宽屏</PresentationFormat>
  <Paragraphs>320</Paragraphs>
  <Slides>38</Slides>
  <Notes>26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38</vt:i4>
      </vt:variant>
    </vt:vector>
  </HeadingPairs>
  <TitlesOfParts>
    <vt:vector size="44" baseType="lpstr">
      <vt:lpstr>等线</vt:lpstr>
      <vt:lpstr>SimHei</vt:lpstr>
      <vt:lpstr>微软雅黑</vt:lpstr>
      <vt:lpstr>Arial</vt:lpstr>
      <vt:lpstr>Gill Sans</vt:lpstr>
      <vt:lpstr>Office 主题​​</vt:lpstr>
      <vt:lpstr>Redis分布式锁介绍及使用</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集团三化项目 阶段性工作汇报</dc:title>
  <dc:creator>轶辰 邵</dc:creator>
  <cp:lastModifiedBy>Microsoft Office 用户</cp:lastModifiedBy>
  <cp:revision>197</cp:revision>
  <dcterms:created xsi:type="dcterms:W3CDTF">2019-08-16T03:42:06Z</dcterms:created>
  <dcterms:modified xsi:type="dcterms:W3CDTF">2020-04-17T00:53:01Z</dcterms:modified>
</cp:coreProperties>
</file>